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60" d="100"/>
          <a:sy n="60" d="100"/>
        </p:scale>
        <p:origin x="-192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8" d="100"/>
        <a:sy n="19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21291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4994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5893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6947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2210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132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14395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4813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9767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121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935C-6A57-49C6-AADD-DC9A83306856}" type="datetimeFigureOut">
              <a:rPr lang="en-GB" smtClean="0"/>
              <a:pPr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882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0935C-6A57-49C6-AADD-DC9A83306856}" type="datetimeFigureOut">
              <a:rPr lang="en-GB" smtClean="0"/>
              <a:pPr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1E6D4-3C5D-4874-954B-6FA61DB0DD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4689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7936" y="130898"/>
            <a:ext cx="3451029" cy="142639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Medic de </a:t>
            </a:r>
            <a:r>
              <a:rPr lang="en-US" sz="3200" b="1" dirty="0" err="1"/>
              <a:t>familie</a:t>
            </a:r>
            <a:r>
              <a:rPr lang="en-US" sz="3200" b="1" dirty="0"/>
              <a:t>, </a:t>
            </a:r>
            <a:r>
              <a:rPr lang="en-US" sz="3200" b="1" dirty="0" err="1"/>
              <a:t>alte</a:t>
            </a:r>
            <a:r>
              <a:rPr lang="en-US" sz="3200" b="1" dirty="0"/>
              <a:t> </a:t>
            </a:r>
            <a:r>
              <a:rPr lang="en-US" sz="3200" b="1" dirty="0" err="1" smtClean="0"/>
              <a:t>cabinete</a:t>
            </a:r>
            <a:r>
              <a:rPr lang="en-US" sz="3200" b="1" dirty="0" smtClean="0"/>
              <a:t> </a:t>
            </a:r>
            <a:r>
              <a:rPr lang="en-US" sz="3200" b="1" dirty="0" err="1"/>
              <a:t>medicale</a:t>
            </a:r>
            <a:endParaRPr lang="en-GB" sz="3200" b="1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367936" y="1843447"/>
            <a:ext cx="2000794" cy="9930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/>
              <a:t>SUSPECT</a:t>
            </a:r>
            <a:endParaRPr lang="en-GB" sz="2800" b="1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6521084" y="2608339"/>
            <a:ext cx="1763489" cy="86188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/>
              <a:t>Set minim de date</a:t>
            </a:r>
            <a:endParaRPr lang="en-GB" sz="2400" b="1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7095308" y="233224"/>
            <a:ext cx="4086498" cy="980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/>
              <a:t>DSP </a:t>
            </a:r>
            <a:r>
              <a:rPr lang="en-US" sz="2400" b="1" dirty="0" smtClean="0"/>
              <a:t>APARTENENŢĂ </a:t>
            </a:r>
            <a:r>
              <a:rPr lang="en-US" sz="2400" b="1" dirty="0"/>
              <a:t>CAZ</a:t>
            </a:r>
            <a:endParaRPr lang="en-GB" sz="2400" b="1" dirty="0"/>
          </a:p>
        </p:txBody>
      </p:sp>
      <p:sp>
        <p:nvSpPr>
          <p:cNvPr id="8" name="Right Arrow 7"/>
          <p:cNvSpPr/>
          <p:nvPr/>
        </p:nvSpPr>
        <p:spPr>
          <a:xfrm>
            <a:off x="2496636" y="2725810"/>
            <a:ext cx="4024448" cy="744414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FF0000"/>
                </a:solidFill>
              </a:rPr>
              <a:t>3. </a:t>
            </a:r>
            <a:r>
              <a:rPr lang="en-US" sz="2000" dirty="0" err="1">
                <a:solidFill>
                  <a:srgbClr val="FF0000"/>
                </a:solidFill>
              </a:rPr>
              <a:t>Raportare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TELEFONIC IMEDIAT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95842" y="5310454"/>
            <a:ext cx="2000794" cy="8977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/>
              <a:t>DECES</a:t>
            </a:r>
            <a:endParaRPr lang="en-GB" sz="3600" b="1" dirty="0"/>
          </a:p>
        </p:txBody>
      </p:sp>
      <p:sp>
        <p:nvSpPr>
          <p:cNvPr id="15" name="Right Arrow 14"/>
          <p:cNvSpPr/>
          <p:nvPr/>
        </p:nvSpPr>
        <p:spPr>
          <a:xfrm>
            <a:off x="2550247" y="5232446"/>
            <a:ext cx="3842931" cy="1053736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FF0000"/>
                </a:solidFill>
              </a:rPr>
              <a:t>Raportare</a:t>
            </a:r>
            <a:r>
              <a:rPr lang="en-US" sz="2000" dirty="0">
                <a:solidFill>
                  <a:srgbClr val="FF0000"/>
                </a:solidFill>
              </a:rPr>
              <a:t> TELEFONIC IMEDIAT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16" name="Title 3"/>
          <p:cNvSpPr txBox="1">
            <a:spLocks/>
          </p:cNvSpPr>
          <p:nvPr/>
        </p:nvSpPr>
        <p:spPr>
          <a:xfrm>
            <a:off x="6393179" y="5361702"/>
            <a:ext cx="1760221" cy="7247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/>
              <a:t>Set minim de date</a:t>
            </a:r>
            <a:endParaRPr lang="en-GB" sz="2400" b="1" dirty="0"/>
          </a:p>
        </p:txBody>
      </p:sp>
      <p:sp>
        <p:nvSpPr>
          <p:cNvPr id="21" name="Right Arrow 20"/>
          <p:cNvSpPr/>
          <p:nvPr/>
        </p:nvSpPr>
        <p:spPr>
          <a:xfrm>
            <a:off x="2478131" y="3695054"/>
            <a:ext cx="4042954" cy="715021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FF0000"/>
                </a:solidFill>
              </a:rPr>
              <a:t>4. TRIMITERE CU </a:t>
            </a:r>
            <a:r>
              <a:rPr lang="en-US" sz="2000" dirty="0" smtClean="0">
                <a:solidFill>
                  <a:srgbClr val="FF0000"/>
                </a:solidFill>
              </a:rPr>
              <a:t>AMBULANŢA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6521084" y="3587695"/>
            <a:ext cx="2165716" cy="94317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SPITAL</a:t>
            </a:r>
            <a:endParaRPr lang="en-GB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itle 3"/>
          <p:cNvSpPr txBox="1">
            <a:spLocks/>
          </p:cNvSpPr>
          <p:nvPr/>
        </p:nvSpPr>
        <p:spPr>
          <a:xfrm>
            <a:off x="8393973" y="1329425"/>
            <a:ext cx="3664398" cy="23142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b="1" dirty="0" err="1"/>
              <a:t>Nume</a:t>
            </a:r>
            <a:r>
              <a:rPr lang="en-US" sz="1400" b="1" dirty="0"/>
              <a:t>, </a:t>
            </a:r>
            <a:r>
              <a:rPr lang="en-US" sz="1400" b="1" dirty="0" err="1"/>
              <a:t>prenume</a:t>
            </a:r>
            <a:r>
              <a:rPr lang="en-US" sz="1400" b="1" dirty="0"/>
              <a:t>, CNP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b="1" dirty="0"/>
              <a:t>Data debut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b="1" dirty="0" err="1"/>
              <a:t>Simptome</a:t>
            </a:r>
            <a:r>
              <a:rPr lang="en-US" sz="1400" b="1" dirty="0"/>
              <a:t>, </a:t>
            </a:r>
            <a:r>
              <a:rPr lang="en-US" sz="1400" b="1" dirty="0" err="1"/>
              <a:t>semne</a:t>
            </a:r>
            <a:r>
              <a:rPr lang="en-US" sz="1400" b="1" dirty="0"/>
              <a:t> </a:t>
            </a:r>
            <a:r>
              <a:rPr lang="en-US" sz="1400" b="1" dirty="0" smtClean="0"/>
              <a:t>conform </a:t>
            </a:r>
            <a:r>
              <a:rPr lang="en-US" sz="1400" b="1" dirty="0" err="1" smtClean="0"/>
              <a:t>definiţiei</a:t>
            </a:r>
            <a:r>
              <a:rPr lang="en-US" sz="1400" b="1" dirty="0" smtClean="0"/>
              <a:t> </a:t>
            </a:r>
            <a:r>
              <a:rPr lang="en-US" sz="1400" b="1" dirty="0"/>
              <a:t>de </a:t>
            </a:r>
            <a:r>
              <a:rPr lang="en-US" sz="1400" b="1" dirty="0" err="1"/>
              <a:t>caz</a:t>
            </a:r>
            <a:endParaRPr lang="en-US" sz="1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b="1" dirty="0"/>
              <a:t>Contact cu </a:t>
            </a:r>
            <a:r>
              <a:rPr lang="en-US" sz="1400" b="1" dirty="0" err="1"/>
              <a:t>caz</a:t>
            </a:r>
            <a:r>
              <a:rPr lang="en-US" sz="1400" b="1" dirty="0"/>
              <a:t> </a:t>
            </a:r>
            <a:r>
              <a:rPr lang="en-US" sz="1400" b="1" dirty="0" err="1"/>
              <a:t>confirmat</a:t>
            </a:r>
            <a:r>
              <a:rPr lang="en-US" sz="1400" b="1" dirty="0"/>
              <a:t> </a:t>
            </a:r>
            <a:endParaRPr lang="en-US" sz="14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478130" y="1866637"/>
            <a:ext cx="3915049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1. IZOLARE, </a:t>
            </a:r>
            <a:r>
              <a:rPr lang="en-US" sz="2000" dirty="0" smtClean="0">
                <a:solidFill>
                  <a:srgbClr val="FF0000"/>
                </a:solidFill>
              </a:rPr>
              <a:t>MASCĂ </a:t>
            </a:r>
            <a:r>
              <a:rPr lang="en-US" sz="2000" dirty="0">
                <a:solidFill>
                  <a:srgbClr val="FF0000"/>
                </a:solidFill>
              </a:rPr>
              <a:t>SUSPECT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78130" y="2339995"/>
            <a:ext cx="3915049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2. TELEFON 112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4" name="Title 3"/>
          <p:cNvSpPr txBox="1">
            <a:spLocks/>
          </p:cNvSpPr>
          <p:nvPr/>
        </p:nvSpPr>
        <p:spPr>
          <a:xfrm>
            <a:off x="8393973" y="4390379"/>
            <a:ext cx="3664398" cy="18958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b="1" dirty="0" err="1"/>
              <a:t>Nume</a:t>
            </a:r>
            <a:r>
              <a:rPr lang="en-US" sz="1400" b="1" dirty="0"/>
              <a:t>, </a:t>
            </a:r>
            <a:r>
              <a:rPr lang="en-US" sz="1400" b="1" dirty="0" err="1"/>
              <a:t>prenume</a:t>
            </a:r>
            <a:r>
              <a:rPr lang="en-US" sz="1400" b="1" dirty="0"/>
              <a:t>, CNP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b="1" dirty="0"/>
              <a:t>Data debut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b="1" dirty="0" err="1"/>
              <a:t>Simptome</a:t>
            </a:r>
            <a:r>
              <a:rPr lang="en-US" sz="1400" b="1" dirty="0"/>
              <a:t>, </a:t>
            </a:r>
            <a:r>
              <a:rPr lang="en-US" sz="1400" b="1" dirty="0" err="1"/>
              <a:t>semne</a:t>
            </a:r>
            <a:r>
              <a:rPr lang="en-US" sz="1400" b="1" dirty="0"/>
              <a:t> </a:t>
            </a:r>
            <a:r>
              <a:rPr lang="en-US" sz="1400" b="1" dirty="0" smtClean="0"/>
              <a:t>conform </a:t>
            </a:r>
            <a:r>
              <a:rPr lang="en-US" sz="1400" b="1" dirty="0" err="1" smtClean="0"/>
              <a:t>definiţiei</a:t>
            </a:r>
            <a:r>
              <a:rPr lang="en-US" sz="1400" b="1" dirty="0" smtClean="0"/>
              <a:t> </a:t>
            </a:r>
            <a:r>
              <a:rPr lang="en-US" sz="1400" b="1" dirty="0"/>
              <a:t>de </a:t>
            </a:r>
            <a:r>
              <a:rPr lang="en-US" sz="1400" b="1" dirty="0" err="1"/>
              <a:t>caz</a:t>
            </a:r>
            <a:endParaRPr lang="en-US" sz="1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b="1" dirty="0"/>
              <a:t>Contact cu </a:t>
            </a:r>
            <a:r>
              <a:rPr lang="en-US" sz="1400" b="1" dirty="0" err="1"/>
              <a:t>caz</a:t>
            </a:r>
            <a:r>
              <a:rPr lang="en-US" sz="1400" b="1" dirty="0"/>
              <a:t> </a:t>
            </a:r>
            <a:r>
              <a:rPr lang="en-US" sz="1400" b="1" dirty="0" err="1"/>
              <a:t>confirmat</a:t>
            </a:r>
            <a:r>
              <a:rPr lang="en-US" sz="1400" b="1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b="1" dirty="0" err="1"/>
              <a:t>Deces</a:t>
            </a:r>
            <a:r>
              <a:rPr lang="en-US" sz="1400" b="1" dirty="0"/>
              <a:t>, data </a:t>
            </a:r>
            <a:r>
              <a:rPr lang="en-US" sz="1400" b="1" dirty="0" err="1" smtClean="0"/>
              <a:t>decesului</a:t>
            </a:r>
            <a:endParaRPr lang="en-US" sz="14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b="1" smtClean="0"/>
              <a:t>Comorbiditati</a:t>
            </a:r>
            <a:endParaRPr lang="en-US" sz="1400" b="1" dirty="0"/>
          </a:p>
        </p:txBody>
      </p:sp>
      <p:sp>
        <p:nvSpPr>
          <p:cNvPr id="25" name="Title 3"/>
          <p:cNvSpPr txBox="1">
            <a:spLocks/>
          </p:cNvSpPr>
          <p:nvPr/>
        </p:nvSpPr>
        <p:spPr>
          <a:xfrm>
            <a:off x="4986938" y="6476031"/>
            <a:ext cx="7071433" cy="35436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CENTRUL </a:t>
            </a:r>
            <a:r>
              <a:rPr lang="en-US" sz="1600" b="1" i="1" dirty="0" smtClean="0">
                <a:solidFill>
                  <a:schemeClr val="accent1">
                    <a:lumMod val="75000"/>
                  </a:schemeClr>
                </a:solidFill>
              </a:rPr>
              <a:t>NAŢIONAL </a:t>
            </a:r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DE </a:t>
            </a:r>
            <a:r>
              <a:rPr lang="en-US" sz="1600" b="1" i="1" dirty="0" smtClean="0">
                <a:solidFill>
                  <a:schemeClr val="accent1">
                    <a:lumMod val="75000"/>
                  </a:schemeClr>
                </a:solidFill>
              </a:rPr>
              <a:t>SUPRAVEGHERE ŞI </a:t>
            </a:r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CONTROL AL BOLILOR TRANSMISIBILE</a:t>
            </a:r>
            <a:endParaRPr lang="en-GB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9464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94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Medic de familie, alte cabinete medicale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SPITAL BOLI INFECTIOASE</dc:title>
  <dc:creator>1</dc:creator>
  <cp:lastModifiedBy>Anca</cp:lastModifiedBy>
  <cp:revision>29</cp:revision>
  <cp:lastPrinted>2020-03-11T10:16:49Z</cp:lastPrinted>
  <dcterms:created xsi:type="dcterms:W3CDTF">2020-03-11T07:48:46Z</dcterms:created>
  <dcterms:modified xsi:type="dcterms:W3CDTF">2020-04-27T15:23:59Z</dcterms:modified>
</cp:coreProperties>
</file>