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291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94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93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473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10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2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395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135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67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12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2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0935C-6A57-49C6-AADD-DC9A83306856}" type="datetimeFigureOut">
              <a:rPr lang="en-GB" smtClean="0"/>
              <a:pPr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89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4650" y="197936"/>
            <a:ext cx="3315789" cy="98035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SPITAL</a:t>
            </a:r>
            <a:endParaRPr lang="en-GB" sz="3600" b="1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512714" y="1351519"/>
            <a:ext cx="1896293" cy="133565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/>
              <a:t>SUSPECT</a:t>
            </a:r>
            <a:endParaRPr lang="en-GB" sz="2800" b="1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5622122" y="1449421"/>
            <a:ext cx="2319476" cy="834007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/>
              <a:t>Set minim de date</a:t>
            </a:r>
            <a:endParaRPr lang="en-GB" sz="2800" b="1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7566111" y="97522"/>
            <a:ext cx="4086498" cy="9803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DSP APARTENENŢĂ CAZ</a:t>
            </a:r>
            <a:endParaRPr lang="en-GB" sz="3200" b="1" dirty="0"/>
          </a:p>
        </p:txBody>
      </p:sp>
      <p:sp>
        <p:nvSpPr>
          <p:cNvPr id="8" name="Right Arrow 7"/>
          <p:cNvSpPr/>
          <p:nvPr/>
        </p:nvSpPr>
        <p:spPr>
          <a:xfrm>
            <a:off x="2725973" y="1244631"/>
            <a:ext cx="2834639" cy="1053736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FF0000"/>
                </a:solidFill>
              </a:rPr>
              <a:t>Raportare</a:t>
            </a:r>
            <a:r>
              <a:rPr lang="en-US" sz="2000" dirty="0">
                <a:solidFill>
                  <a:srgbClr val="FF0000"/>
                </a:solidFill>
              </a:rPr>
              <a:t> TELEFONIC IMEDIAT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8631823" y="4226558"/>
            <a:ext cx="3020787" cy="181099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 err="1"/>
              <a:t>În</a:t>
            </a:r>
            <a:r>
              <a:rPr lang="en-US" sz="1600" b="1" dirty="0"/>
              <a:t> max. 24h introduce </a:t>
            </a:r>
            <a:r>
              <a:rPr lang="en-US" sz="1600" b="1" dirty="0" err="1"/>
              <a:t>în</a:t>
            </a:r>
            <a:r>
              <a:rPr lang="en-US" sz="1600" b="1" dirty="0"/>
              <a:t> </a:t>
            </a:r>
            <a:r>
              <a:rPr lang="en-US" sz="1600" b="1" dirty="0" err="1"/>
              <a:t>platformă</a:t>
            </a:r>
            <a:r>
              <a:rPr lang="en-US" sz="1600" b="1" dirty="0"/>
              <a:t> </a:t>
            </a:r>
            <a:r>
              <a:rPr lang="en-US" sz="1600" b="1" dirty="0" err="1"/>
              <a:t>datele</a:t>
            </a:r>
            <a:r>
              <a:rPr lang="en-US" sz="1600" b="1" dirty="0"/>
              <a:t> solicitate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 err="1"/>
              <a:t>În</a:t>
            </a:r>
            <a:r>
              <a:rPr lang="en-US" sz="1600" b="1" dirty="0"/>
              <a:t> max. 24 </a:t>
            </a:r>
            <a:r>
              <a:rPr lang="en-US" sz="1600" b="1" dirty="0" err="1"/>
              <a:t>iniţiază</a:t>
            </a:r>
            <a:r>
              <a:rPr lang="en-US" sz="1600" b="1" dirty="0"/>
              <a:t> </a:t>
            </a:r>
            <a:r>
              <a:rPr lang="en-US" sz="1600" b="1" dirty="0" err="1"/>
              <a:t>ancheta</a:t>
            </a:r>
            <a:r>
              <a:rPr lang="en-US" sz="1600" b="1" dirty="0"/>
              <a:t> </a:t>
            </a:r>
            <a:r>
              <a:rPr lang="en-US" sz="1600" b="1" dirty="0" err="1"/>
              <a:t>epidemiologică</a:t>
            </a:r>
            <a:endParaRPr lang="en-US" sz="16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 err="1"/>
              <a:t>În</a:t>
            </a:r>
            <a:r>
              <a:rPr lang="en-US" sz="1600" b="1" dirty="0"/>
              <a:t> max 7 </a:t>
            </a:r>
            <a:r>
              <a:rPr lang="en-US" sz="1600" b="1" dirty="0" err="1"/>
              <a:t>zile</a:t>
            </a:r>
            <a:r>
              <a:rPr lang="en-US" sz="1600" b="1" dirty="0"/>
              <a:t> </a:t>
            </a:r>
            <a:r>
              <a:rPr lang="en-US" sz="1600" b="1" dirty="0" err="1"/>
              <a:t>completeză</a:t>
            </a:r>
            <a:r>
              <a:rPr lang="en-US" sz="1600" b="1" dirty="0"/>
              <a:t> </a:t>
            </a:r>
            <a:r>
              <a:rPr lang="en-US" sz="1600" b="1" dirty="0" err="1"/>
              <a:t>Fişa</a:t>
            </a:r>
            <a:r>
              <a:rPr lang="en-US" sz="1600" b="1" dirty="0"/>
              <a:t> de </a:t>
            </a:r>
            <a:r>
              <a:rPr lang="en-US" sz="1600" b="1" dirty="0" err="1"/>
              <a:t>caz</a:t>
            </a:r>
            <a:r>
              <a:rPr lang="en-US" sz="1600" b="1" dirty="0"/>
              <a:t> </a:t>
            </a:r>
            <a:r>
              <a:rPr lang="en-US" sz="1600" b="1" dirty="0" err="1"/>
              <a:t>confirmat</a:t>
            </a:r>
            <a:r>
              <a:rPr lang="en-US" sz="1600" b="1" dirty="0"/>
              <a:t> online</a:t>
            </a:r>
            <a:endParaRPr lang="en-GB" sz="1600" b="1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988212" y="1191588"/>
            <a:ext cx="3664398" cy="16769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b="1" dirty="0" err="1"/>
              <a:t>Nume</a:t>
            </a:r>
            <a:r>
              <a:rPr lang="en-US" sz="1600" b="1" dirty="0"/>
              <a:t>, </a:t>
            </a:r>
            <a:r>
              <a:rPr lang="en-US" sz="1600" b="1" dirty="0" err="1"/>
              <a:t>prenume</a:t>
            </a:r>
            <a:r>
              <a:rPr lang="en-US" sz="1600" b="1" dirty="0"/>
              <a:t>, CNP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b="1" dirty="0"/>
              <a:t>Data debut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b="1" dirty="0" err="1"/>
              <a:t>Simptome</a:t>
            </a:r>
            <a:r>
              <a:rPr lang="en-US" sz="1600" b="1" dirty="0"/>
              <a:t>, </a:t>
            </a:r>
            <a:r>
              <a:rPr lang="en-US" sz="1600" b="1" dirty="0" err="1"/>
              <a:t>semne</a:t>
            </a:r>
            <a:r>
              <a:rPr lang="en-US" sz="1600" b="1" dirty="0"/>
              <a:t> </a:t>
            </a:r>
            <a:r>
              <a:rPr lang="en-US" sz="1600" b="1" dirty="0" err="1"/>
              <a:t>cf</a:t>
            </a:r>
            <a:r>
              <a:rPr lang="en-US" sz="1600" b="1" dirty="0"/>
              <a:t> </a:t>
            </a:r>
            <a:r>
              <a:rPr lang="en-US" sz="1600" b="1" dirty="0" err="1"/>
              <a:t>definiţiei</a:t>
            </a:r>
            <a:r>
              <a:rPr lang="en-US" sz="1600" b="1" dirty="0"/>
              <a:t> de </a:t>
            </a:r>
            <a:r>
              <a:rPr lang="en-US" sz="1600" b="1" dirty="0" err="1"/>
              <a:t>caz</a:t>
            </a:r>
            <a:endParaRPr lang="en-US" sz="16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b="1" dirty="0"/>
              <a:t>Contact cu </a:t>
            </a:r>
            <a:r>
              <a:rPr lang="en-US" sz="1600" b="1" dirty="0" err="1"/>
              <a:t>caz</a:t>
            </a:r>
            <a:r>
              <a:rPr lang="en-US" sz="1600" b="1" dirty="0"/>
              <a:t> </a:t>
            </a:r>
            <a:r>
              <a:rPr lang="en-US" sz="1600" b="1" dirty="0" err="1"/>
              <a:t>confirmat</a:t>
            </a:r>
            <a:r>
              <a:rPr lang="en-US" sz="1600" b="1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b="1" dirty="0" err="1"/>
              <a:t>Deces</a:t>
            </a:r>
            <a:r>
              <a:rPr lang="en-US" sz="1600" b="1" dirty="0"/>
              <a:t>, data </a:t>
            </a:r>
            <a:r>
              <a:rPr lang="en-US" sz="1600" b="1" dirty="0" err="1"/>
              <a:t>decesului</a:t>
            </a:r>
            <a:endParaRPr lang="en-US" sz="1600" b="1" dirty="0"/>
          </a:p>
        </p:txBody>
      </p:sp>
      <p:sp>
        <p:nvSpPr>
          <p:cNvPr id="9" name="Right Arrow 8"/>
          <p:cNvSpPr/>
          <p:nvPr/>
        </p:nvSpPr>
        <p:spPr>
          <a:xfrm>
            <a:off x="4376600" y="5042101"/>
            <a:ext cx="4078793" cy="692981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DSP COMPLETEAZĂ</a:t>
            </a:r>
            <a:endParaRPr lang="en-GB" sz="2000" dirty="0">
              <a:solidFill>
                <a:srgbClr val="FF000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289558" y="-121920"/>
            <a:ext cx="0" cy="121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694750" y="3063894"/>
            <a:ext cx="5426362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TESTARE / TRIMITERE (</a:t>
            </a:r>
            <a:r>
              <a:rPr lang="en-US" sz="2000" dirty="0" err="1">
                <a:solidFill>
                  <a:srgbClr val="FF0000"/>
                </a:solidFill>
              </a:rPr>
              <a:t>completare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formular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probă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1685826" y="3768138"/>
            <a:ext cx="1272273" cy="5870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Caz</a:t>
            </a:r>
          </a:p>
          <a:p>
            <a:pPr algn="ctr"/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Negativ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3000140" y="3795335"/>
            <a:ext cx="1272273" cy="5870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Caz </a:t>
            </a:r>
            <a:r>
              <a:rPr lang="en-US" dirty="0" err="1">
                <a:solidFill>
                  <a:srgbClr val="FF0000"/>
                </a:solidFill>
              </a:rPr>
              <a:t>Pozitiv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5" name="Bent-Up Arrow 44"/>
          <p:cNvSpPr/>
          <p:nvPr/>
        </p:nvSpPr>
        <p:spPr>
          <a:xfrm rot="5400000">
            <a:off x="3282928" y="4776586"/>
            <a:ext cx="1082590" cy="39903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8" name="Straight Connector 57"/>
          <p:cNvCxnSpPr>
            <a:stCxn id="5" idx="3"/>
            <a:endCxn id="5" idx="3"/>
          </p:cNvCxnSpPr>
          <p:nvPr/>
        </p:nvCxnSpPr>
        <p:spPr>
          <a:xfrm>
            <a:off x="2409007" y="201934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5" idx="3"/>
            <a:endCxn id="8" idx="1"/>
          </p:cNvCxnSpPr>
          <p:nvPr/>
        </p:nvCxnSpPr>
        <p:spPr>
          <a:xfrm flipV="1">
            <a:off x="2409007" y="1771499"/>
            <a:ext cx="316966" cy="247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" idx="3"/>
            <a:endCxn id="107" idx="1"/>
          </p:cNvCxnSpPr>
          <p:nvPr/>
        </p:nvCxnSpPr>
        <p:spPr>
          <a:xfrm>
            <a:off x="2409007" y="2019346"/>
            <a:ext cx="285743" cy="7618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cxnSpLocks/>
          </p:cNvCxnSpPr>
          <p:nvPr/>
        </p:nvCxnSpPr>
        <p:spPr>
          <a:xfrm flipH="1">
            <a:off x="2283138" y="3507953"/>
            <a:ext cx="636136" cy="248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cxnSpLocks/>
          </p:cNvCxnSpPr>
          <p:nvPr/>
        </p:nvCxnSpPr>
        <p:spPr>
          <a:xfrm>
            <a:off x="2905072" y="3504418"/>
            <a:ext cx="731205" cy="253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itle 3"/>
          <p:cNvSpPr txBox="1">
            <a:spLocks/>
          </p:cNvSpPr>
          <p:nvPr/>
        </p:nvSpPr>
        <p:spPr>
          <a:xfrm>
            <a:off x="95383" y="6457167"/>
            <a:ext cx="5465229" cy="3428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/>
              <a:t>NOTĂ: ORICE DECES SE RAPORTEAZĂ IMEDIAT LA DSP! </a:t>
            </a:r>
            <a:endParaRPr lang="en-GB" sz="1600" b="1" dirty="0"/>
          </a:p>
        </p:txBody>
      </p:sp>
      <p:cxnSp>
        <p:nvCxnSpPr>
          <p:cNvPr id="82" name="Straight Connector 81"/>
          <p:cNvCxnSpPr>
            <a:cxnSpLocks/>
          </p:cNvCxnSpPr>
          <p:nvPr/>
        </p:nvCxnSpPr>
        <p:spPr>
          <a:xfrm>
            <a:off x="11562916" y="5323305"/>
            <a:ext cx="352858" cy="1305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11915774" y="600075"/>
            <a:ext cx="1" cy="48538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endCxn id="7" idx="3"/>
          </p:cNvCxnSpPr>
          <p:nvPr/>
        </p:nvCxnSpPr>
        <p:spPr>
          <a:xfrm flipH="1" flipV="1">
            <a:off x="11652609" y="587697"/>
            <a:ext cx="263166" cy="123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itle 3"/>
          <p:cNvSpPr txBox="1">
            <a:spLocks/>
          </p:cNvSpPr>
          <p:nvPr/>
        </p:nvSpPr>
        <p:spPr>
          <a:xfrm>
            <a:off x="6569613" y="6476031"/>
            <a:ext cx="5488758" cy="35436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  <a:t>CENTRUL NAŢIONAL DE SUPRAVEGHERE ŞI CONTROL AL BOLILOR TRANSMISIBILE</a:t>
            </a:r>
            <a:endParaRPr lang="en-GB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694750" y="2581185"/>
            <a:ext cx="4668075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RECOLTARE PROBE</a:t>
            </a:r>
            <a:endParaRPr lang="en-GB" sz="2000" dirty="0">
              <a:solidFill>
                <a:srgbClr val="FF0000"/>
              </a:solidFill>
            </a:endParaRPr>
          </a:p>
        </p:txBody>
      </p:sp>
      <p:cxnSp>
        <p:nvCxnSpPr>
          <p:cNvPr id="113" name="Straight Arrow Connector 112"/>
          <p:cNvCxnSpPr>
            <a:stCxn id="5" idx="3"/>
            <a:endCxn id="36" idx="1"/>
          </p:cNvCxnSpPr>
          <p:nvPr/>
        </p:nvCxnSpPr>
        <p:spPr>
          <a:xfrm>
            <a:off x="2409007" y="2019346"/>
            <a:ext cx="285743" cy="1244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itle 3">
            <a:extLst>
              <a:ext uri="{FF2B5EF4-FFF2-40B4-BE49-F238E27FC236}">
                <a16:creationId xmlns:a16="http://schemas.microsoft.com/office/drawing/2014/main" id="{395D2033-6071-464F-BAA6-196D6CC6A0EA}"/>
              </a:ext>
            </a:extLst>
          </p:cNvPr>
          <p:cNvSpPr txBox="1">
            <a:spLocks/>
          </p:cNvSpPr>
          <p:nvPr/>
        </p:nvSpPr>
        <p:spPr>
          <a:xfrm>
            <a:off x="221245" y="5809474"/>
            <a:ext cx="3602977" cy="6208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/>
              <a:t>DSP APARTENENȚĂ CAZ</a:t>
            </a:r>
            <a:endParaRPr lang="en-GB" sz="2800" b="1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888CB86-28D5-2043-A705-436295AA6920}"/>
              </a:ext>
            </a:extLst>
          </p:cNvPr>
          <p:cNvCxnSpPr>
            <a:endCxn id="5" idx="2"/>
          </p:cNvCxnSpPr>
          <p:nvPr/>
        </p:nvCxnSpPr>
        <p:spPr>
          <a:xfrm flipV="1">
            <a:off x="1460860" y="2687173"/>
            <a:ext cx="1" cy="3122301"/>
          </a:xfrm>
          <a:prstGeom prst="line">
            <a:avLst/>
          </a:prstGeom>
          <a:ln w="25400" cap="flat" cmpd="sng" algn="ctr">
            <a:solidFill>
              <a:srgbClr val="C00000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E142BC53-C0DF-B64D-9361-BE276EAAF7BC}"/>
              </a:ext>
            </a:extLst>
          </p:cNvPr>
          <p:cNvSpPr/>
          <p:nvPr/>
        </p:nvSpPr>
        <p:spPr>
          <a:xfrm>
            <a:off x="4359149" y="3674396"/>
            <a:ext cx="4096244" cy="7556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SPITALUL COMPLETEAZĂ CÂMPURILE PROPRII DIN APLICAȚIA  STS</a:t>
            </a:r>
            <a:endParaRPr lang="en-GB" sz="1600" dirty="0">
              <a:solidFill>
                <a:srgbClr val="FF0000"/>
              </a:solidFill>
            </a:endParaRPr>
          </a:p>
          <a:p>
            <a:pPr algn="ctr"/>
            <a:endParaRPr lang="x-none" dirty="0"/>
          </a:p>
        </p:txBody>
      </p:sp>
      <p:sp>
        <p:nvSpPr>
          <p:cNvPr id="46" name="TextBox 45"/>
          <p:cNvSpPr txBox="1"/>
          <p:nvPr/>
        </p:nvSpPr>
        <p:spPr>
          <a:xfrm>
            <a:off x="221245" y="5018343"/>
            <a:ext cx="1158104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TRIMITERE BULETIN REZULTAT</a:t>
            </a:r>
            <a:endParaRPr lang="en-GB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87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108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SPITAL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SPITAL BOLI INFECTIOASE</dc:title>
  <dc:creator>1</dc:creator>
  <cp:lastModifiedBy>Mariana Popa</cp:lastModifiedBy>
  <cp:revision>35</cp:revision>
  <cp:lastPrinted>2020-04-28T07:39:57Z</cp:lastPrinted>
  <dcterms:created xsi:type="dcterms:W3CDTF">2020-03-11T07:48:46Z</dcterms:created>
  <dcterms:modified xsi:type="dcterms:W3CDTF">2020-04-28T07:40:01Z</dcterms:modified>
</cp:coreProperties>
</file>