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74" r:id="rId8"/>
    <p:sldId id="266" r:id="rId9"/>
    <p:sldId id="267" r:id="rId10"/>
    <p:sldId id="275" r:id="rId11"/>
    <p:sldId id="268" r:id="rId12"/>
    <p:sldId id="273" r:id="rId13"/>
    <p:sldId id="269" r:id="rId14"/>
    <p:sldId id="270" r:id="rId15"/>
    <p:sldId id="271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771B-0F21-4066-B4F8-8919F3FD054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8959"/>
            <a:ext cx="9144000" cy="2341563"/>
          </a:xfrm>
        </p:spPr>
        <p:txBody>
          <a:bodyPr>
            <a:normAutofit/>
          </a:bodyPr>
          <a:lstStyle/>
          <a:p>
            <a:r>
              <a:rPr lang="ro-RO" sz="8000" b="1" dirty="0">
                <a:solidFill>
                  <a:schemeClr val="bg1"/>
                </a:solidFill>
              </a:rPr>
              <a:t>Cum să creștem </a:t>
            </a:r>
            <a:br>
              <a:rPr lang="ro-RO" sz="8000" b="1" dirty="0">
                <a:solidFill>
                  <a:schemeClr val="bg1"/>
                </a:solidFill>
              </a:rPr>
            </a:br>
            <a:r>
              <a:rPr lang="ro-RO" sz="8000" b="1" dirty="0">
                <a:solidFill>
                  <a:schemeClr val="bg1"/>
                </a:solidFill>
              </a:rPr>
              <a:t>copii sănătoși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0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4000" b="1" dirty="0">
                <a:solidFill>
                  <a:srgbClr val="00B0F0"/>
                </a:solidFill>
              </a:rPr>
              <a:t>Întrebări</a:t>
            </a:r>
            <a:endParaRPr lang="en-US" sz="4000" b="1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Sunt aceste boli cu adevărat periculoase?</a:t>
            </a:r>
            <a:endParaRPr lang="en-US" sz="4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1" y="2575042"/>
            <a:ext cx="6126480" cy="37139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600" dirty="0"/>
              <a:t>Înainte să fie disponibile vaccinurile, rujeola era cauza deceselor a sute de români anual.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600" dirty="0"/>
              <a:t>Oreionul era cauza cea mai frecventă a meningitei, adesea provocând surditate.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600" dirty="0"/>
              <a:t>Dacă o femeie gravidă se îmbolnăvește de rubeolă la începutul sarcinii, poate da naștere unui copil cu probleme serioase de sănătate (inimă, ochi și măduva spinării). </a:t>
            </a:r>
            <a:endParaRPr lang="en-US" sz="2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963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Sunt aceste boli cu adevărat periculoase?</a:t>
            </a:r>
            <a:endParaRPr lang="en-US" sz="4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575042"/>
            <a:ext cx="5816599" cy="37241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Dacă bărbații nu sunt protejați de vaccin și se îmbolnăvesc de oreion când sunt adulți, pot deveni sterili (nu pot lăsa o femeie gravidă).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Cu cât persoana respectivă are o vârstă mai avansată, cu atât este mai mare riscul de complicații determinate de aceste boli.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581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365125"/>
            <a:ext cx="5892800" cy="1692794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Vaccinul ROR (împotriva rujeolei, oreionului și rubeolei) provoacă autism?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2575034"/>
            <a:ext cx="6258560" cy="38562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700" dirty="0"/>
              <a:t>Nu. Niciunul dintre studiile efectuate la nivel mondial nu a identificat vreo legătură între vaccinul ROR și autism.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700" dirty="0"/>
              <a:t>Numărul copiilor cu autism pare să fi crescut în ultimii ani, însă această creștere s-a petrecut cu mult după ce copiii au început să fie vaccinați împotriva ROR. </a:t>
            </a:r>
            <a:endParaRPr lang="en-US" sz="27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700" dirty="0"/>
              <a:t>Cauza autismului nu a fost încă descoperită.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558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365125"/>
            <a:ext cx="5450314" cy="1692794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Unele substanțe din vaccin provoacă autism și alte boli?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1" y="2575034"/>
            <a:ext cx="5511799" cy="3449846"/>
          </a:xfrm>
        </p:spPr>
        <p:txBody>
          <a:bodyPr>
            <a:normAutofit/>
          </a:bodyPr>
          <a:lstStyle/>
          <a:p>
            <a:r>
              <a:rPr lang="ro-RO" dirty="0"/>
              <a:t>Nu. </a:t>
            </a:r>
          </a:p>
          <a:p>
            <a:endParaRPr lang="ro-RO" dirty="0"/>
          </a:p>
          <a:p>
            <a:r>
              <a:rPr lang="ro-RO" dirty="0"/>
              <a:t>Ca orice medicament, un vaccin este testat cu atenție și pe o perioadă îndelungată de timp înainte de a fi distribuit, pentru a se dovedi că este sigur și dă rezultate.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955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365125"/>
            <a:ext cx="5389354" cy="1692794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Dacă a fost vaccinat, copilul mai poate face boala?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1" y="2575034"/>
            <a:ext cx="5492768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Este posibil, într-un număr mic de cazuri, ca un copil să se îmbolnăvească de boala împotriva căreia a fost vaccinat, dar va face o formă mult mai ușoară și fără consecințe grave.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958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365125"/>
            <a:ext cx="5338554" cy="1692794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Copilul se poate îmbolnăvi de rujeolă de la vaccinul împotriva rujeolei? 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1" y="2575034"/>
            <a:ext cx="5236954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600" dirty="0"/>
              <a:t>Nu. </a:t>
            </a:r>
          </a:p>
          <a:p>
            <a:pPr marL="0" indent="0">
              <a:buNone/>
            </a:pPr>
            <a:r>
              <a:rPr lang="ro-RO" sz="2600" dirty="0"/>
              <a:t>În cazuri foarte rare (mai puțin de 1 la un milion), pot apărea simptome ușoare, asemenătoare cu cele ale bolii, dar asta nu înseamnă că cel vaccinat este infectat, ci că organismul său răspunde la vaccin.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119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233680"/>
            <a:ext cx="11338560" cy="599439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ro-RO" sz="5400" b="1" dirty="0">
                <a:solidFill>
                  <a:schemeClr val="bg1"/>
                </a:solidFill>
              </a:rPr>
              <a:t>Copilul tău este tot ce ai mai important.</a:t>
            </a:r>
            <a:br>
              <a:rPr lang="ro-RO" sz="5400" b="1" dirty="0">
                <a:solidFill>
                  <a:schemeClr val="bg1"/>
                </a:solidFill>
              </a:rPr>
            </a:br>
            <a:br>
              <a:rPr lang="ro-RO" sz="5400" b="1" dirty="0">
                <a:solidFill>
                  <a:schemeClr val="bg1"/>
                </a:solidFill>
              </a:rPr>
            </a:br>
            <a:r>
              <a:rPr lang="ro-RO" sz="5400" b="1" dirty="0">
                <a:solidFill>
                  <a:schemeClr val="bg1"/>
                </a:solidFill>
              </a:rPr>
              <a:t>Vaccinează-l ca să rămână sănătos!</a:t>
            </a:r>
            <a:br>
              <a:rPr lang="ro-RO" sz="5400" b="1" dirty="0">
                <a:solidFill>
                  <a:schemeClr val="bg1"/>
                </a:solidFill>
              </a:rPr>
            </a:br>
            <a:br>
              <a:rPr lang="ro-RO" b="1" dirty="0">
                <a:solidFill>
                  <a:schemeClr val="bg1"/>
                </a:solidFill>
              </a:rPr>
            </a:br>
            <a:br>
              <a:rPr lang="ro-RO" b="1" dirty="0">
                <a:solidFill>
                  <a:schemeClr val="bg1"/>
                </a:solidFill>
              </a:rPr>
            </a:br>
            <a:r>
              <a:rPr lang="ro-RO" sz="4800" b="1" dirty="0">
                <a:solidFill>
                  <a:schemeClr val="bg1"/>
                </a:solidFill>
              </a:rPr>
              <a:t>Vaccinul este gratuit la medicul de familie.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03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4560" y="2773682"/>
            <a:ext cx="2153920" cy="218440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o-RO" sz="3600" b="1" dirty="0">
                <a:solidFill>
                  <a:srgbClr val="00B0F0"/>
                </a:solidFill>
              </a:rPr>
              <a:t>joacă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14080" y="294641"/>
            <a:ext cx="2153920" cy="21844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 dirty="0">
                <a:solidFill>
                  <a:srgbClr val="00B0F0"/>
                </a:solidFill>
              </a:rPr>
              <a:t>iubire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37120" y="4460236"/>
            <a:ext cx="2153920" cy="21844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grijă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solidFill>
                  <a:srgbClr val="00B0F0"/>
                </a:solidFill>
              </a:rPr>
              <a:t>Grija față de copii</a:t>
            </a:r>
            <a:endParaRPr lang="en-US" sz="4000" b="1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0818E7-29F5-4DDC-A03D-687072DE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3870960"/>
            <a:ext cx="5384800" cy="2613492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le dăm mâncare potrivită  pentru vârsta lor, bine gătită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îi ajutăm și să îi învățăm să se spele cu apă și săpun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îi ferim de pericole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îi protejăm de boli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2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180" y="284481"/>
            <a:ext cx="4866641" cy="1046480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Bolile copilăriei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4C7600-7B3B-41D0-BD27-411F6F3E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59" y="1645924"/>
            <a:ext cx="5152301" cy="4988556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Rujeola (pojar)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Oreionul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Rubeola (pojărel)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Varicela (vărsat de vânt)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Scarlatina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Hepatita A</a:t>
            </a:r>
          </a:p>
          <a:p>
            <a:endParaRPr lang="ro-RO" sz="1800" dirty="0"/>
          </a:p>
          <a:p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9790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0927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80" y="314961"/>
            <a:ext cx="4866641" cy="1046480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Bolile copilăriei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4C7600-7B3B-41D0-BD27-411F6F3E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442720"/>
            <a:ext cx="6135740" cy="5191760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Foarte contagioase, se transmit foarte ușor de la un copil la altul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Se manifestă prin febră mare și (de la boală la boală) apariția unor bubițe și pustule roșiatice pe piele, mâncărimi, pierderea poftei de mâncare, tuse, etc.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Pot duce la complicații foarte grave, cu efecte pe toată durata vieții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Pot cauza chiar moartea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Pot fi prevenite prin vaccinare, care apără copilul pe viață.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9790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7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44722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Vaccinurile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77" y="1455329"/>
            <a:ext cx="4124960" cy="43281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Țin copilul sănătos și îi pot salva viața;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Au dus la dispariția unor boli de-a lungul timpului;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Sunt sigure;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Sunt gratuite la medicul de familie.</a:t>
            </a:r>
          </a:p>
        </p:txBody>
      </p:sp>
    </p:spTree>
    <p:extLst>
      <p:ext uri="{BB962C8B-B14F-4D97-AF65-F5344CB8AC3E}">
        <p14:creationId xmlns:p14="http://schemas.microsoft.com/office/powerpoint/2010/main" val="100885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25418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Vaccinarea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188086"/>
            <a:ext cx="4332306" cy="51415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Este necesară </a:t>
            </a:r>
            <a:r>
              <a:rPr lang="en-US" sz="2500" dirty="0" err="1"/>
              <a:t>pentru</a:t>
            </a:r>
            <a:r>
              <a:rPr lang="ro-RO" sz="2500" dirty="0"/>
              <a:t> toți copiii, pentru a proteja de boli toată comunitatea.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Dacă numărul de copii vaccinați scade sub valoarea optimă</a:t>
            </a:r>
            <a:r>
              <a:rPr lang="ro-RO" sz="2500" dirty="0">
                <a:solidFill>
                  <a:srgbClr val="FF0000"/>
                </a:solidFill>
              </a:rPr>
              <a:t> </a:t>
            </a:r>
            <a:r>
              <a:rPr lang="ro-RO" sz="2500" dirty="0"/>
              <a:t>(95%), atunci comunitatea nu mai este apărată, iar boala se poate răspândi foarte ușor.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În România există de trei ani o epidemie de rujeolă, care a omorât deja 59 de persoane, în mare parte copii.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8043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44722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Vaccinarea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" y="1455330"/>
            <a:ext cx="4124960" cy="47625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Vaccinarea se face prin injectare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Fiecare copil este consultat de medic înainte de vaccinare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Fiola de vaccin este deschisă în fața părintelui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Acul este steril și deschis în fața părintelui.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44722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Vaccinarea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534160"/>
            <a:ext cx="4332306" cy="46837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Unii copii pot face febră mică după vaccinare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 err="1"/>
              <a:t>Uneori</a:t>
            </a:r>
            <a:r>
              <a:rPr lang="en-US" sz="2500" dirty="0"/>
              <a:t> </a:t>
            </a:r>
            <a:r>
              <a:rPr lang="ro-RO" sz="2500" dirty="0"/>
              <a:t>poate apărea o roșeață acolo unde a fost făcut vaccinul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Unii copii dorm mai mult, alții își pierd pofta de mâncare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Toate aceste reacții sunt rare, dar normale și trec în cel mult două zile de la vaccinare.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1467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674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Cum să creștem  copii sănătoși</vt:lpstr>
      <vt:lpstr>joacă</vt:lpstr>
      <vt:lpstr>Grija față de copii</vt:lpstr>
      <vt:lpstr>Bolile copilăriei</vt:lpstr>
      <vt:lpstr>Bolile copilăriei</vt:lpstr>
      <vt:lpstr>Vaccinurile</vt:lpstr>
      <vt:lpstr>Vaccinarea</vt:lpstr>
      <vt:lpstr>Vaccinarea</vt:lpstr>
      <vt:lpstr>Vaccinarea</vt:lpstr>
      <vt:lpstr>Întrebări</vt:lpstr>
      <vt:lpstr>Sunt aceste boli cu adevărat periculoase?</vt:lpstr>
      <vt:lpstr>Sunt aceste boli cu adevărat periculoase?</vt:lpstr>
      <vt:lpstr>Vaccinul ROR (împotriva rujeolei, oreionului și rubeolei) provoacă autism?</vt:lpstr>
      <vt:lpstr>Unele substanțe din vaccin provoacă autism și alte boli?</vt:lpstr>
      <vt:lpstr>Dacă a fost vaccinat, copilul mai poate face boala?</vt:lpstr>
      <vt:lpstr>Copilul se poate îmbolnăvi de rujeolă de la vaccinul împotriva rujeolei? </vt:lpstr>
      <vt:lpstr>Copilul tău este tot ce ai mai important.  Vaccinează-l ca să rămână sănătos!   Vaccinul este gratuit la medicul de familie.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să creștem  copii sănătoși</dc:title>
  <dc:creator>Raluca Zaharia</dc:creator>
  <cp:lastModifiedBy>Raluca Zaharia</cp:lastModifiedBy>
  <cp:revision>25</cp:revision>
  <dcterms:created xsi:type="dcterms:W3CDTF">2018-09-12T07:19:42Z</dcterms:created>
  <dcterms:modified xsi:type="dcterms:W3CDTF">2018-09-17T09:40:15Z</dcterms:modified>
</cp:coreProperties>
</file>