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4" r:id="rId8"/>
    <p:sldId id="265" r:id="rId9"/>
    <p:sldId id="271" r:id="rId10"/>
    <p:sldId id="270" r:id="rId11"/>
    <p:sldId id="269"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icaPopescu" initials="Rodica" lastIdx="2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18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AE29688F-4BB2-43D8-BCAA-949407776390}" type="datetimeFigureOut">
              <a:rPr lang="en-GB" smtClean="0"/>
              <a:t>24/02/2020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4897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354077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5979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185510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0214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13458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1350230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05265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303572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24/02/2020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49871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9688F-4BB2-43D8-BCAA-949407776390}" type="datetimeFigureOut">
              <a:rPr lang="en-GB" smtClean="0"/>
              <a:t>24/02/2020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21064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29688F-4BB2-43D8-BCAA-949407776390}" type="datetimeFigureOut">
              <a:rPr lang="en-GB" smtClean="0"/>
              <a:t>24/02/2020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42245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29688F-4BB2-43D8-BCAA-949407776390}" type="datetimeFigureOut">
              <a:rPr lang="en-GB" smtClean="0"/>
              <a:t>24/02/2020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76127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9688F-4BB2-43D8-BCAA-949407776390}" type="datetimeFigureOut">
              <a:rPr lang="en-GB" smtClean="0"/>
              <a:t>24/02/2020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69304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9688F-4BB2-43D8-BCAA-949407776390}" type="datetimeFigureOut">
              <a:rPr lang="en-GB" smtClean="0"/>
              <a:t>24/02/2020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14014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9688F-4BB2-43D8-BCAA-949407776390}" type="datetimeFigureOut">
              <a:rPr lang="en-GB" smtClean="0"/>
              <a:t>24/02/2020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77211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E29688F-4BB2-43D8-BCAA-949407776390}" type="datetimeFigureOut">
              <a:rPr lang="en-GB" smtClean="0"/>
              <a:t>24/02/2020</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AA5288-5614-4E52-9F80-6BC229ABF790}" type="slidenum">
              <a:rPr lang="en-GB" smtClean="0"/>
              <a:t>‹#›</a:t>
            </a:fld>
            <a:endParaRPr lang="en-GB"/>
          </a:p>
        </p:txBody>
      </p:sp>
    </p:spTree>
    <p:extLst>
      <p:ext uri="{BB962C8B-B14F-4D97-AF65-F5344CB8AC3E}">
        <p14:creationId xmlns:p14="http://schemas.microsoft.com/office/powerpoint/2010/main" val="7155016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b="1" dirty="0" err="1" smtClean="0"/>
              <a:t>Reteaua</a:t>
            </a:r>
            <a:r>
              <a:rPr lang="en-US" sz="3600" b="1" dirty="0" smtClean="0"/>
              <a:t> de </a:t>
            </a:r>
            <a:r>
              <a:rPr lang="en-US" sz="3600" b="1" dirty="0" err="1" smtClean="0"/>
              <a:t>informare</a:t>
            </a:r>
            <a:r>
              <a:rPr lang="en-US" sz="3600" b="1" dirty="0" smtClean="0"/>
              <a:t> OMS </a:t>
            </a:r>
            <a:r>
              <a:rPr lang="en-US" sz="3600" b="1" dirty="0" err="1" smtClean="0"/>
              <a:t>privind</a:t>
            </a:r>
            <a:r>
              <a:rPr lang="en-US" sz="3600" b="1" dirty="0" smtClean="0"/>
              <a:t> </a:t>
            </a:r>
            <a:r>
              <a:rPr lang="en-US" sz="3600" b="1" dirty="0" err="1" smtClean="0"/>
              <a:t>epidemiile</a:t>
            </a:r>
            <a:endParaRPr lang="en-GB" sz="3600" b="1" dirty="0"/>
          </a:p>
        </p:txBody>
      </p:sp>
      <p:sp>
        <p:nvSpPr>
          <p:cNvPr id="3" name="Subtitle 2"/>
          <p:cNvSpPr>
            <a:spLocks noGrp="1"/>
          </p:cNvSpPr>
          <p:nvPr>
            <p:ph type="subTitle" idx="1"/>
          </p:nvPr>
        </p:nvSpPr>
        <p:spPr>
          <a:xfrm>
            <a:off x="684211" y="3843867"/>
            <a:ext cx="6963497" cy="1947333"/>
          </a:xfrm>
        </p:spPr>
        <p:txBody>
          <a:bodyPr/>
          <a:lstStyle/>
          <a:p>
            <a:r>
              <a:rPr lang="en-GB" sz="2000" b="1" dirty="0" smtClean="0">
                <a:solidFill>
                  <a:schemeClr val="tx1"/>
                </a:solidFill>
              </a:rPr>
              <a:t>INFECŢIA </a:t>
            </a:r>
            <a:r>
              <a:rPr lang="en-GB" sz="2000" b="1" dirty="0">
                <a:solidFill>
                  <a:schemeClr val="tx1"/>
                </a:solidFill>
              </a:rPr>
              <a:t>CU NOUL CORONAVIRUS </a:t>
            </a:r>
            <a:r>
              <a:rPr lang="en-GB" sz="2000" b="1" dirty="0">
                <a:solidFill>
                  <a:schemeClr val="tx1"/>
                </a:solidFill>
              </a:rPr>
              <a:t>(SARS-CoV-2)</a:t>
            </a:r>
            <a:endParaRPr lang="en-GB" sz="2000" dirty="0">
              <a:solidFill>
                <a:schemeClr val="tx1"/>
              </a:solidFill>
            </a:endParaRPr>
          </a:p>
          <a:p>
            <a:pPr algn="ctr"/>
            <a:r>
              <a:rPr lang="en-GB" sz="2000" b="1" dirty="0">
                <a:solidFill>
                  <a:schemeClr val="tx1"/>
                </a:solidFill>
              </a:rPr>
              <a:t>2019-2020</a:t>
            </a:r>
            <a:endParaRPr lang="en-GB" sz="2000" dirty="0">
              <a:solidFill>
                <a:schemeClr val="tx1"/>
              </a:solidFill>
            </a:endParaRPr>
          </a:p>
          <a:p>
            <a:endParaRPr lang="en-GB" dirty="0"/>
          </a:p>
        </p:txBody>
      </p:sp>
      <p:sp>
        <p:nvSpPr>
          <p:cNvPr id="4" name="TextBox 3"/>
          <p:cNvSpPr txBox="1"/>
          <p:nvPr/>
        </p:nvSpPr>
        <p:spPr>
          <a:xfrm>
            <a:off x="893618" y="810491"/>
            <a:ext cx="4333009" cy="584775"/>
          </a:xfrm>
          <a:prstGeom prst="rect">
            <a:avLst/>
          </a:prstGeom>
          <a:noFill/>
        </p:spPr>
        <p:txBody>
          <a:bodyPr wrap="square" rtlCol="0">
            <a:spAutoFit/>
          </a:bodyPr>
          <a:lstStyle/>
          <a:p>
            <a:r>
              <a:rPr lang="ro-RO" sz="3200" b="1" dirty="0" smtClean="0">
                <a:solidFill>
                  <a:schemeClr val="accent2">
                    <a:lumMod val="60000"/>
                    <a:lumOff val="40000"/>
                  </a:schemeClr>
                </a:solidFill>
              </a:rPr>
              <a:t>EPI - WIN</a:t>
            </a:r>
            <a:endParaRPr lang="en-GB" sz="3200" b="1" dirty="0">
              <a:solidFill>
                <a:schemeClr val="accent2">
                  <a:lumMod val="60000"/>
                  <a:lumOff val="40000"/>
                </a:schemeClr>
              </a:solidFill>
            </a:endParaRPr>
          </a:p>
        </p:txBody>
      </p:sp>
    </p:spTree>
    <p:extLst>
      <p:ext uri="{BB962C8B-B14F-4D97-AF65-F5344CB8AC3E}">
        <p14:creationId xmlns:p14="http://schemas.microsoft.com/office/powerpoint/2010/main" val="11379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675042"/>
            <a:ext cx="8534400" cy="604213"/>
          </a:xfrm>
        </p:spPr>
        <p:txBody>
          <a:bodyPr>
            <a:normAutofit/>
          </a:bodyPr>
          <a:lstStyle/>
          <a:p>
            <a:r>
              <a:rPr lang="ro-RO" sz="2800" b="1" dirty="0"/>
              <a:t>Ghid de siguranță alimentară</a:t>
            </a:r>
            <a:endParaRPr lang="en-GB" sz="2800" dirty="0"/>
          </a:p>
        </p:txBody>
      </p:sp>
      <p:grpSp>
        <p:nvGrpSpPr>
          <p:cNvPr id="21" name="Group 20"/>
          <p:cNvGrpSpPr/>
          <p:nvPr/>
        </p:nvGrpSpPr>
        <p:grpSpPr>
          <a:xfrm>
            <a:off x="550700" y="645054"/>
            <a:ext cx="3106900" cy="5188117"/>
            <a:chOff x="550700" y="645054"/>
            <a:chExt cx="3106900" cy="5188117"/>
          </a:xfrm>
        </p:grpSpPr>
        <p:sp>
          <p:nvSpPr>
            <p:cNvPr id="8" name="TextBox 7"/>
            <p:cNvSpPr txBox="1"/>
            <p:nvPr/>
          </p:nvSpPr>
          <p:spPr>
            <a:xfrm>
              <a:off x="938357" y="3801846"/>
              <a:ext cx="2719243" cy="2031325"/>
            </a:xfrm>
            <a:prstGeom prst="rect">
              <a:avLst/>
            </a:prstGeom>
            <a:noFill/>
          </p:spPr>
          <p:txBody>
            <a:bodyPr wrap="square" rtlCol="0">
              <a:spAutoFit/>
            </a:bodyPr>
            <a:lstStyle/>
            <a:p>
              <a:r>
                <a:rPr lang="ro-RO" sz="1400" dirty="0" smtClean="0"/>
                <a:t>Chiar și în zonele de epidemie, produsele din carne pot fi consumate în siguranță dacă au fost respectate regulile de igienă în timpul pregătirii și au fost preparate termic la temperaturi înalte timp suficient</a:t>
              </a:r>
              <a:endParaRPr lang="en-GB" sz="1400" dirty="0"/>
            </a:p>
          </p:txBody>
        </p:sp>
        <p:pic>
          <p:nvPicPr>
            <p:cNvPr id="9" name="Picture 8"/>
            <p:cNvPicPr>
              <a:picLocks noChangeAspect="1"/>
            </p:cNvPicPr>
            <p:nvPr/>
          </p:nvPicPr>
          <p:blipFill>
            <a:blip r:embed="rId2"/>
            <a:stretch>
              <a:fillRect/>
            </a:stretch>
          </p:blipFill>
          <p:spPr>
            <a:xfrm>
              <a:off x="1430760" y="1369969"/>
              <a:ext cx="1239703" cy="2389246"/>
            </a:xfrm>
            <a:prstGeom prst="rect">
              <a:avLst/>
            </a:prstGeom>
          </p:spPr>
        </p:pic>
        <p:pic>
          <p:nvPicPr>
            <p:cNvPr id="10" name="Picture 9"/>
            <p:cNvPicPr>
              <a:picLocks noChangeAspect="1"/>
            </p:cNvPicPr>
            <p:nvPr/>
          </p:nvPicPr>
          <p:blipFill>
            <a:blip r:embed="rId3"/>
            <a:stretch>
              <a:fillRect/>
            </a:stretch>
          </p:blipFill>
          <p:spPr>
            <a:xfrm>
              <a:off x="550700" y="645054"/>
              <a:ext cx="2807872" cy="606786"/>
            </a:xfrm>
            <a:prstGeom prst="rect">
              <a:avLst/>
            </a:prstGeom>
          </p:spPr>
        </p:pic>
      </p:grpSp>
      <p:grpSp>
        <p:nvGrpSpPr>
          <p:cNvPr id="20" name="Group 19"/>
          <p:cNvGrpSpPr/>
          <p:nvPr/>
        </p:nvGrpSpPr>
        <p:grpSpPr>
          <a:xfrm>
            <a:off x="3918544" y="700905"/>
            <a:ext cx="3147273" cy="4464530"/>
            <a:chOff x="3918544" y="700905"/>
            <a:chExt cx="3147273" cy="4464530"/>
          </a:xfrm>
        </p:grpSpPr>
        <p:pic>
          <p:nvPicPr>
            <p:cNvPr id="12" name="Picture 11"/>
            <p:cNvPicPr>
              <a:picLocks noChangeAspect="1"/>
            </p:cNvPicPr>
            <p:nvPr/>
          </p:nvPicPr>
          <p:blipFill>
            <a:blip r:embed="rId4"/>
            <a:stretch>
              <a:fillRect/>
            </a:stretch>
          </p:blipFill>
          <p:spPr>
            <a:xfrm>
              <a:off x="4156142" y="1714066"/>
              <a:ext cx="1238046" cy="1098940"/>
            </a:xfrm>
            <a:prstGeom prst="rect">
              <a:avLst/>
            </a:prstGeom>
          </p:spPr>
        </p:pic>
        <p:pic>
          <p:nvPicPr>
            <p:cNvPr id="13" name="Picture 12"/>
            <p:cNvPicPr>
              <a:picLocks noChangeAspect="1"/>
            </p:cNvPicPr>
            <p:nvPr/>
          </p:nvPicPr>
          <p:blipFill>
            <a:blip r:embed="rId5"/>
            <a:stretch>
              <a:fillRect/>
            </a:stretch>
          </p:blipFill>
          <p:spPr>
            <a:xfrm>
              <a:off x="5449153" y="1509929"/>
              <a:ext cx="1255456" cy="1399525"/>
            </a:xfrm>
            <a:prstGeom prst="rect">
              <a:avLst/>
            </a:prstGeom>
          </p:spPr>
        </p:pic>
        <p:pic>
          <p:nvPicPr>
            <p:cNvPr id="14" name="Picture 13"/>
            <p:cNvPicPr>
              <a:picLocks noChangeAspect="1"/>
            </p:cNvPicPr>
            <p:nvPr/>
          </p:nvPicPr>
          <p:blipFill>
            <a:blip r:embed="rId3"/>
            <a:stretch>
              <a:fillRect/>
            </a:stretch>
          </p:blipFill>
          <p:spPr>
            <a:xfrm>
              <a:off x="3918544" y="700905"/>
              <a:ext cx="3016677" cy="651909"/>
            </a:xfrm>
            <a:prstGeom prst="rect">
              <a:avLst/>
            </a:prstGeom>
          </p:spPr>
        </p:pic>
        <p:sp>
          <p:nvSpPr>
            <p:cNvPr id="17" name="TextBox 16"/>
            <p:cNvSpPr txBox="1"/>
            <p:nvPr/>
          </p:nvSpPr>
          <p:spPr>
            <a:xfrm>
              <a:off x="4478260" y="3349553"/>
              <a:ext cx="2587557" cy="1815882"/>
            </a:xfrm>
            <a:prstGeom prst="rect">
              <a:avLst/>
            </a:prstGeom>
            <a:noFill/>
          </p:spPr>
          <p:txBody>
            <a:bodyPr wrap="square" rtlCol="0">
              <a:spAutoFit/>
            </a:bodyPr>
            <a:lstStyle/>
            <a:p>
              <a:r>
                <a:rPr lang="ro-RO" sz="1400" dirty="0" smtClean="0"/>
                <a:t>Folosiți tocătoare și cuțite diferite pentru carnea crudă și carnea preparată termic.</a:t>
              </a:r>
            </a:p>
            <a:p>
              <a:r>
                <a:rPr lang="ro-RO" sz="1400" dirty="0" smtClean="0"/>
                <a:t>Spălați-vă pe mâini între manipularea  cărnii crude și  manipularea mancării gătite</a:t>
              </a:r>
              <a:endParaRPr lang="en-GB" sz="1400" dirty="0"/>
            </a:p>
          </p:txBody>
        </p:sp>
      </p:grpSp>
      <p:grpSp>
        <p:nvGrpSpPr>
          <p:cNvPr id="22" name="Group 21"/>
          <p:cNvGrpSpPr/>
          <p:nvPr/>
        </p:nvGrpSpPr>
        <p:grpSpPr>
          <a:xfrm>
            <a:off x="7173961" y="700905"/>
            <a:ext cx="2999822" cy="3735914"/>
            <a:chOff x="7173961" y="700905"/>
            <a:chExt cx="2999822" cy="3735914"/>
          </a:xfrm>
        </p:grpSpPr>
        <p:pic>
          <p:nvPicPr>
            <p:cNvPr id="15" name="Picture 14"/>
            <p:cNvPicPr>
              <a:picLocks noChangeAspect="1"/>
            </p:cNvPicPr>
            <p:nvPr/>
          </p:nvPicPr>
          <p:blipFill>
            <a:blip r:embed="rId6"/>
            <a:stretch>
              <a:fillRect/>
            </a:stretch>
          </p:blipFill>
          <p:spPr>
            <a:xfrm>
              <a:off x="8306449" y="1678716"/>
              <a:ext cx="1171575" cy="1152525"/>
            </a:xfrm>
            <a:prstGeom prst="rect">
              <a:avLst/>
            </a:prstGeom>
          </p:spPr>
        </p:pic>
        <p:pic>
          <p:nvPicPr>
            <p:cNvPr id="16" name="Picture 15"/>
            <p:cNvPicPr>
              <a:picLocks noChangeAspect="1"/>
            </p:cNvPicPr>
            <p:nvPr/>
          </p:nvPicPr>
          <p:blipFill>
            <a:blip r:embed="rId3"/>
            <a:stretch>
              <a:fillRect/>
            </a:stretch>
          </p:blipFill>
          <p:spPr>
            <a:xfrm>
              <a:off x="7173961" y="700905"/>
              <a:ext cx="2779326" cy="600617"/>
            </a:xfrm>
            <a:prstGeom prst="rect">
              <a:avLst/>
            </a:prstGeom>
          </p:spPr>
        </p:pic>
        <p:sp>
          <p:nvSpPr>
            <p:cNvPr id="18" name="TextBox 17"/>
            <p:cNvSpPr txBox="1"/>
            <p:nvPr/>
          </p:nvSpPr>
          <p:spPr>
            <a:xfrm>
              <a:off x="8306449" y="3482712"/>
              <a:ext cx="1867334" cy="954107"/>
            </a:xfrm>
            <a:prstGeom prst="rect">
              <a:avLst/>
            </a:prstGeom>
            <a:noFill/>
          </p:spPr>
          <p:txBody>
            <a:bodyPr wrap="square" rtlCol="0">
              <a:spAutoFit/>
            </a:bodyPr>
            <a:lstStyle/>
            <a:p>
              <a:r>
                <a:rPr lang="ro-RO" sz="1400" dirty="0" smtClean="0"/>
                <a:t>Nu mâncați animale bolnave sau animale care au murit  de boală</a:t>
              </a:r>
              <a:endParaRPr lang="en-GB" sz="1400" dirty="0"/>
            </a:p>
          </p:txBody>
        </p:sp>
      </p:grpSp>
    </p:spTree>
    <p:extLst>
      <p:ext uri="{BB962C8B-B14F-4D97-AF65-F5344CB8AC3E}">
        <p14:creationId xmlns:p14="http://schemas.microsoft.com/office/powerpoint/2010/main" val="331570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17" y="452195"/>
            <a:ext cx="8534400" cy="739295"/>
          </a:xfrm>
        </p:spPr>
        <p:txBody>
          <a:bodyPr>
            <a:normAutofit/>
          </a:bodyPr>
          <a:lstStyle/>
          <a:p>
            <a:r>
              <a:rPr lang="ro-RO" sz="2800" b="1" dirty="0"/>
              <a:t>Ghid pentru piețele umede</a:t>
            </a:r>
            <a:endParaRPr lang="en-GB" sz="2800" dirty="0"/>
          </a:p>
        </p:txBody>
      </p:sp>
      <p:grpSp>
        <p:nvGrpSpPr>
          <p:cNvPr id="23" name="Group 22"/>
          <p:cNvGrpSpPr/>
          <p:nvPr/>
        </p:nvGrpSpPr>
        <p:grpSpPr>
          <a:xfrm>
            <a:off x="515214" y="1225429"/>
            <a:ext cx="2948435" cy="4632517"/>
            <a:chOff x="515214" y="1225429"/>
            <a:chExt cx="2948435" cy="4632517"/>
          </a:xfrm>
        </p:grpSpPr>
        <p:pic>
          <p:nvPicPr>
            <p:cNvPr id="7" name="Picture 6"/>
            <p:cNvPicPr>
              <a:picLocks noChangeAspect="1"/>
            </p:cNvPicPr>
            <p:nvPr/>
          </p:nvPicPr>
          <p:blipFill>
            <a:blip r:embed="rId2"/>
            <a:stretch>
              <a:fillRect/>
            </a:stretch>
          </p:blipFill>
          <p:spPr>
            <a:xfrm>
              <a:off x="515214" y="1225429"/>
              <a:ext cx="2948435" cy="663717"/>
            </a:xfrm>
            <a:prstGeom prst="rect">
              <a:avLst/>
            </a:prstGeom>
          </p:spPr>
        </p:pic>
        <p:pic>
          <p:nvPicPr>
            <p:cNvPr id="8" name="Picture 7"/>
            <p:cNvPicPr>
              <a:picLocks noChangeAspect="1"/>
            </p:cNvPicPr>
            <p:nvPr/>
          </p:nvPicPr>
          <p:blipFill>
            <a:blip r:embed="rId3"/>
            <a:stretch>
              <a:fillRect/>
            </a:stretch>
          </p:blipFill>
          <p:spPr>
            <a:xfrm>
              <a:off x="1989432" y="2169701"/>
              <a:ext cx="1365822" cy="1408953"/>
            </a:xfrm>
            <a:prstGeom prst="rect">
              <a:avLst/>
            </a:prstGeom>
          </p:spPr>
        </p:pic>
        <p:pic>
          <p:nvPicPr>
            <p:cNvPr id="9" name="Picture 8"/>
            <p:cNvPicPr>
              <a:picLocks noChangeAspect="1"/>
            </p:cNvPicPr>
            <p:nvPr/>
          </p:nvPicPr>
          <p:blipFill>
            <a:blip r:embed="rId4"/>
            <a:stretch>
              <a:fillRect/>
            </a:stretch>
          </p:blipFill>
          <p:spPr>
            <a:xfrm>
              <a:off x="610032" y="2177327"/>
              <a:ext cx="1303628" cy="1303628"/>
            </a:xfrm>
            <a:prstGeom prst="rect">
              <a:avLst/>
            </a:prstGeom>
          </p:spPr>
        </p:pic>
        <p:sp>
          <p:nvSpPr>
            <p:cNvPr id="20" name="TextBox 19"/>
            <p:cNvSpPr txBox="1"/>
            <p:nvPr/>
          </p:nvSpPr>
          <p:spPr>
            <a:xfrm>
              <a:off x="779318" y="4042064"/>
              <a:ext cx="2092180" cy="1815882"/>
            </a:xfrm>
            <a:prstGeom prst="rect">
              <a:avLst/>
            </a:prstGeom>
            <a:noFill/>
          </p:spPr>
          <p:txBody>
            <a:bodyPr wrap="square" rtlCol="0">
              <a:spAutoFit/>
            </a:bodyPr>
            <a:lstStyle/>
            <a:p>
              <a:r>
                <a:rPr lang="ro-RO" sz="1400" dirty="0" smtClean="0"/>
                <a:t>Spălați-vă des pe mâini după ce atingeți animale sau produse animale</a:t>
              </a:r>
            </a:p>
            <a:p>
              <a:r>
                <a:rPr lang="ro-RO" sz="1400" dirty="0" smtClean="0"/>
                <a:t>Dezinfectați echipamentul și zona de lucru cel puțin o dată pe zi</a:t>
              </a:r>
              <a:endParaRPr lang="en-GB" sz="1400" dirty="0"/>
            </a:p>
          </p:txBody>
        </p:sp>
      </p:grpSp>
      <p:grpSp>
        <p:nvGrpSpPr>
          <p:cNvPr id="24" name="Group 23"/>
          <p:cNvGrpSpPr/>
          <p:nvPr/>
        </p:nvGrpSpPr>
        <p:grpSpPr>
          <a:xfrm>
            <a:off x="3906982" y="1185211"/>
            <a:ext cx="3439461" cy="5103622"/>
            <a:chOff x="3906982" y="1185211"/>
            <a:chExt cx="3439461" cy="5103622"/>
          </a:xfrm>
        </p:grpSpPr>
        <p:pic>
          <p:nvPicPr>
            <p:cNvPr id="11" name="Picture 10"/>
            <p:cNvPicPr>
              <a:picLocks noChangeAspect="1"/>
            </p:cNvPicPr>
            <p:nvPr/>
          </p:nvPicPr>
          <p:blipFill>
            <a:blip r:embed="rId5"/>
            <a:stretch>
              <a:fillRect/>
            </a:stretch>
          </p:blipFill>
          <p:spPr>
            <a:xfrm>
              <a:off x="4171372" y="1185211"/>
              <a:ext cx="3175071" cy="719140"/>
            </a:xfrm>
            <a:prstGeom prst="rect">
              <a:avLst/>
            </a:prstGeom>
          </p:spPr>
        </p:pic>
        <p:pic>
          <p:nvPicPr>
            <p:cNvPr id="12" name="Picture 11"/>
            <p:cNvPicPr>
              <a:picLocks noChangeAspect="1"/>
            </p:cNvPicPr>
            <p:nvPr/>
          </p:nvPicPr>
          <p:blipFill>
            <a:blip r:embed="rId4"/>
            <a:stretch>
              <a:fillRect/>
            </a:stretch>
          </p:blipFill>
          <p:spPr>
            <a:xfrm>
              <a:off x="4342679" y="1988559"/>
              <a:ext cx="923925" cy="923925"/>
            </a:xfrm>
            <a:prstGeom prst="rect">
              <a:avLst/>
            </a:prstGeom>
          </p:spPr>
        </p:pic>
        <p:pic>
          <p:nvPicPr>
            <p:cNvPr id="13" name="Picture 12"/>
            <p:cNvPicPr>
              <a:picLocks noChangeAspect="1"/>
            </p:cNvPicPr>
            <p:nvPr/>
          </p:nvPicPr>
          <p:blipFill>
            <a:blip r:embed="rId6"/>
            <a:stretch>
              <a:fillRect/>
            </a:stretch>
          </p:blipFill>
          <p:spPr>
            <a:xfrm>
              <a:off x="5570971" y="1948718"/>
              <a:ext cx="1349664" cy="754651"/>
            </a:xfrm>
            <a:prstGeom prst="rect">
              <a:avLst/>
            </a:prstGeom>
          </p:spPr>
        </p:pic>
        <p:pic>
          <p:nvPicPr>
            <p:cNvPr id="14" name="Picture 13"/>
            <p:cNvPicPr>
              <a:picLocks noChangeAspect="1"/>
            </p:cNvPicPr>
            <p:nvPr/>
          </p:nvPicPr>
          <p:blipFill>
            <a:blip r:embed="rId7"/>
            <a:stretch>
              <a:fillRect/>
            </a:stretch>
          </p:blipFill>
          <p:spPr>
            <a:xfrm>
              <a:off x="5555672" y="2888672"/>
              <a:ext cx="1101438" cy="1028009"/>
            </a:xfrm>
            <a:prstGeom prst="rect">
              <a:avLst/>
            </a:prstGeom>
          </p:spPr>
        </p:pic>
        <p:pic>
          <p:nvPicPr>
            <p:cNvPr id="15" name="Picture 14"/>
            <p:cNvPicPr>
              <a:picLocks noChangeAspect="1"/>
            </p:cNvPicPr>
            <p:nvPr/>
          </p:nvPicPr>
          <p:blipFill>
            <a:blip r:embed="rId8"/>
            <a:stretch>
              <a:fillRect/>
            </a:stretch>
          </p:blipFill>
          <p:spPr>
            <a:xfrm>
              <a:off x="4276725" y="3033931"/>
              <a:ext cx="1115909" cy="882750"/>
            </a:xfrm>
            <a:prstGeom prst="rect">
              <a:avLst/>
            </a:prstGeom>
          </p:spPr>
        </p:pic>
        <p:sp>
          <p:nvSpPr>
            <p:cNvPr id="21" name="TextBox 20"/>
            <p:cNvSpPr txBox="1"/>
            <p:nvPr/>
          </p:nvSpPr>
          <p:spPr>
            <a:xfrm>
              <a:off x="3906982" y="4042064"/>
              <a:ext cx="2940627" cy="2246769"/>
            </a:xfrm>
            <a:prstGeom prst="rect">
              <a:avLst/>
            </a:prstGeom>
            <a:noFill/>
          </p:spPr>
          <p:txBody>
            <a:bodyPr wrap="square" rtlCol="0">
              <a:spAutoFit/>
            </a:bodyPr>
            <a:lstStyle/>
            <a:p>
              <a:r>
                <a:rPr lang="ro-RO" sz="1400" dirty="0" smtClean="0"/>
                <a:t>Spălați-vă des pe mâini după ce atingeți animale sau produse animale</a:t>
              </a:r>
            </a:p>
            <a:p>
              <a:r>
                <a:rPr lang="ro-RO" sz="1400" dirty="0" smtClean="0"/>
                <a:t>Evitați să vă atingeți ochii, nasul și gura</a:t>
              </a:r>
            </a:p>
            <a:p>
              <a:r>
                <a:rPr lang="ro-RO" sz="1400" dirty="0" smtClean="0"/>
                <a:t>Eevitați contactul cu animale bolnave sau carne stricată</a:t>
              </a:r>
            </a:p>
            <a:p>
              <a:r>
                <a:rPr lang="ro-RO" sz="1400" dirty="0"/>
                <a:t> </a:t>
              </a:r>
              <a:r>
                <a:rPr lang="ro-RO" sz="1400" dirty="0" smtClean="0"/>
                <a:t>Evitați contactul cu animale fără stăpân, cu gunoiul  și fluidele din piețe</a:t>
              </a:r>
            </a:p>
          </p:txBody>
        </p:sp>
      </p:grpSp>
      <p:grpSp>
        <p:nvGrpSpPr>
          <p:cNvPr id="25" name="Group 24"/>
          <p:cNvGrpSpPr/>
          <p:nvPr/>
        </p:nvGrpSpPr>
        <p:grpSpPr>
          <a:xfrm>
            <a:off x="7505555" y="1169842"/>
            <a:ext cx="3072891" cy="5118991"/>
            <a:chOff x="7505555" y="1169842"/>
            <a:chExt cx="3072891" cy="5118991"/>
          </a:xfrm>
        </p:grpSpPr>
        <p:pic>
          <p:nvPicPr>
            <p:cNvPr id="16" name="Picture 15"/>
            <p:cNvPicPr>
              <a:picLocks noChangeAspect="1"/>
            </p:cNvPicPr>
            <p:nvPr/>
          </p:nvPicPr>
          <p:blipFill>
            <a:blip r:embed="rId2"/>
            <a:stretch>
              <a:fillRect/>
            </a:stretch>
          </p:blipFill>
          <p:spPr>
            <a:xfrm>
              <a:off x="7666544" y="1169842"/>
              <a:ext cx="2911902" cy="655493"/>
            </a:xfrm>
            <a:prstGeom prst="rect">
              <a:avLst/>
            </a:prstGeom>
          </p:spPr>
        </p:pic>
        <p:pic>
          <p:nvPicPr>
            <p:cNvPr id="17" name="Picture 16"/>
            <p:cNvPicPr>
              <a:picLocks noChangeAspect="1"/>
            </p:cNvPicPr>
            <p:nvPr/>
          </p:nvPicPr>
          <p:blipFill>
            <a:blip r:embed="rId9"/>
            <a:stretch>
              <a:fillRect/>
            </a:stretch>
          </p:blipFill>
          <p:spPr>
            <a:xfrm>
              <a:off x="9071918" y="1988069"/>
              <a:ext cx="1005610" cy="826529"/>
            </a:xfrm>
            <a:prstGeom prst="rect">
              <a:avLst/>
            </a:prstGeom>
          </p:spPr>
        </p:pic>
        <p:pic>
          <p:nvPicPr>
            <p:cNvPr id="18" name="Picture 17"/>
            <p:cNvPicPr>
              <a:picLocks noChangeAspect="1"/>
            </p:cNvPicPr>
            <p:nvPr/>
          </p:nvPicPr>
          <p:blipFill>
            <a:blip r:embed="rId10"/>
            <a:stretch>
              <a:fillRect/>
            </a:stretch>
          </p:blipFill>
          <p:spPr>
            <a:xfrm>
              <a:off x="9018154" y="2888672"/>
              <a:ext cx="915555" cy="689983"/>
            </a:xfrm>
            <a:prstGeom prst="rect">
              <a:avLst/>
            </a:prstGeom>
          </p:spPr>
        </p:pic>
        <p:pic>
          <p:nvPicPr>
            <p:cNvPr id="19" name="Picture 18"/>
            <p:cNvPicPr>
              <a:picLocks noChangeAspect="1"/>
            </p:cNvPicPr>
            <p:nvPr/>
          </p:nvPicPr>
          <p:blipFill>
            <a:blip r:embed="rId11"/>
            <a:stretch>
              <a:fillRect/>
            </a:stretch>
          </p:blipFill>
          <p:spPr>
            <a:xfrm>
              <a:off x="7666544" y="2052539"/>
              <a:ext cx="1085273" cy="1050637"/>
            </a:xfrm>
            <a:prstGeom prst="rect">
              <a:avLst/>
            </a:prstGeom>
          </p:spPr>
        </p:pic>
        <p:sp>
          <p:nvSpPr>
            <p:cNvPr id="22" name="TextBox 21"/>
            <p:cNvSpPr txBox="1"/>
            <p:nvPr/>
          </p:nvSpPr>
          <p:spPr>
            <a:xfrm>
              <a:off x="7505555" y="3611177"/>
              <a:ext cx="2732665" cy="2677656"/>
            </a:xfrm>
            <a:prstGeom prst="rect">
              <a:avLst/>
            </a:prstGeom>
            <a:noFill/>
          </p:spPr>
          <p:txBody>
            <a:bodyPr wrap="square" rtlCol="0">
              <a:spAutoFit/>
            </a:bodyPr>
            <a:lstStyle/>
            <a:p>
              <a:r>
                <a:rPr lang="ro-RO" sz="1400" dirty="0" smtClean="0"/>
                <a:t>Folosiți haine de protecție, mănuși și protecție facială atunci când manipulați animale și produse animaliere proaspete</a:t>
              </a:r>
            </a:p>
            <a:p>
              <a:r>
                <a:rPr lang="ro-RO" sz="1400" dirty="0" smtClean="0"/>
                <a:t>Îndepărtați hainele de protecție după muncă, spălați-vă zilnic cand plecați de la locul de muncă</a:t>
              </a:r>
            </a:p>
            <a:p>
              <a:r>
                <a:rPr lang="ro-RO" sz="1400" dirty="0" smtClean="0"/>
                <a:t>Evitați expunerea membrilor de familia la  haine și incălțăminte murdară</a:t>
              </a:r>
              <a:endParaRPr lang="en-GB" sz="1400" dirty="0"/>
            </a:p>
          </p:txBody>
        </p:sp>
      </p:grpSp>
    </p:spTree>
    <p:extLst>
      <p:ext uri="{BB962C8B-B14F-4D97-AF65-F5344CB8AC3E}">
        <p14:creationId xmlns:p14="http://schemas.microsoft.com/office/powerpoint/2010/main" val="60573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63478"/>
            <a:ext cx="8534400" cy="926332"/>
          </a:xfrm>
        </p:spPr>
        <p:txBody>
          <a:bodyPr/>
          <a:lstStyle/>
          <a:p>
            <a:r>
              <a:rPr lang="ro-RO" dirty="0" smtClean="0"/>
              <a:t>MAI MULTE INFORMAȚII</a:t>
            </a:r>
            <a:endParaRPr lang="en-GB" dirty="0"/>
          </a:p>
        </p:txBody>
      </p:sp>
      <p:sp>
        <p:nvSpPr>
          <p:cNvPr id="3" name="Content Placeholder 2"/>
          <p:cNvSpPr>
            <a:spLocks noGrp="1"/>
          </p:cNvSpPr>
          <p:nvPr>
            <p:ph idx="1"/>
          </p:nvPr>
        </p:nvSpPr>
        <p:spPr>
          <a:xfrm>
            <a:off x="601085" y="2608118"/>
            <a:ext cx="8534400" cy="2617740"/>
          </a:xfrm>
        </p:spPr>
        <p:txBody>
          <a:bodyPr/>
          <a:lstStyle/>
          <a:p>
            <a:r>
              <a:rPr lang="en-GB" dirty="0">
                <a:solidFill>
                  <a:schemeClr val="tx1"/>
                </a:solidFill>
              </a:rPr>
              <a:t>WHO sources: </a:t>
            </a:r>
            <a:r>
              <a:rPr lang="en-GB" dirty="0" err="1">
                <a:solidFill>
                  <a:schemeClr val="tx1"/>
                </a:solidFill>
              </a:rPr>
              <a:t>NCoV</a:t>
            </a:r>
            <a:r>
              <a:rPr lang="en-GB" dirty="0">
                <a:solidFill>
                  <a:schemeClr val="tx1"/>
                </a:solidFill>
              </a:rPr>
              <a:t> website https://www.who.int/health-topics/coronavirus</a:t>
            </a:r>
          </a:p>
          <a:p>
            <a:r>
              <a:rPr lang="en-GB" dirty="0">
                <a:solidFill>
                  <a:schemeClr val="tx1"/>
                </a:solidFill>
              </a:rPr>
              <a:t>Disease Outbreak News https://www.who.int/csr/don/en/</a:t>
            </a:r>
          </a:p>
          <a:p>
            <a:r>
              <a:rPr lang="en-GB" dirty="0">
                <a:solidFill>
                  <a:schemeClr val="tx1"/>
                </a:solidFill>
              </a:rPr>
              <a:t>WHO Travel Advice https://www.who.int/ith/en/</a:t>
            </a:r>
          </a:p>
          <a:p>
            <a:r>
              <a:rPr lang="en-GB" dirty="0">
                <a:solidFill>
                  <a:schemeClr val="tx1"/>
                </a:solidFill>
              </a:rPr>
              <a:t>Email: EPI-WIN@who.int</a:t>
            </a:r>
          </a:p>
          <a:p>
            <a:endParaRPr lang="en-GB" dirty="0">
              <a:solidFill>
                <a:schemeClr val="tx1"/>
              </a:solidFill>
            </a:endParaRPr>
          </a:p>
        </p:txBody>
      </p:sp>
    </p:spTree>
    <p:extLst>
      <p:ext uri="{BB962C8B-B14F-4D97-AF65-F5344CB8AC3E}">
        <p14:creationId xmlns:p14="http://schemas.microsoft.com/office/powerpoint/2010/main" val="165772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90" y="1776845"/>
            <a:ext cx="7533410" cy="4217554"/>
          </a:xfrm>
        </p:spPr>
        <p:txBody>
          <a:bodyPr>
            <a:normAutofit fontScale="90000"/>
          </a:bodyPr>
          <a:lstStyle/>
          <a:p>
            <a:r>
              <a:rPr lang="en-US" sz="1600" b="1" dirty="0" smtClean="0"/>
              <a:t>Ce</a:t>
            </a:r>
            <a:r>
              <a:rPr lang="en-US" sz="1800" b="1" dirty="0" smtClean="0"/>
              <a:t> </a:t>
            </a:r>
            <a:r>
              <a:rPr lang="en-US" sz="1600" b="1" dirty="0" err="1" smtClean="0"/>
              <a:t>este</a:t>
            </a:r>
            <a:r>
              <a:rPr lang="en-US" sz="1600" b="1" dirty="0" smtClean="0"/>
              <a:t> </a:t>
            </a:r>
            <a:r>
              <a:rPr lang="en-US" sz="1600" b="1" dirty="0" err="1" smtClean="0"/>
              <a:t>coronavirusul</a:t>
            </a:r>
            <a:r>
              <a:rPr lang="ro-RO" sz="1600" b="1" dirty="0" smtClean="0"/>
              <a:t> ?</a:t>
            </a:r>
            <a:br>
              <a:rPr lang="ro-RO" sz="1600" b="1" dirty="0" smtClean="0"/>
            </a:br>
            <a:r>
              <a:rPr lang="en-US" sz="1600" b="1" cap="none" dirty="0" err="1" smtClean="0">
                <a:solidFill>
                  <a:schemeClr val="tx1">
                    <a:lumMod val="95000"/>
                  </a:schemeClr>
                </a:solidFill>
              </a:rPr>
              <a:t>Coronavirusurile</a:t>
            </a:r>
            <a:r>
              <a:rPr lang="en-US" sz="1600" b="1" cap="none" dirty="0" smtClean="0">
                <a:solidFill>
                  <a:schemeClr val="tx1">
                    <a:lumMod val="95000"/>
                  </a:schemeClr>
                </a:solidFill>
              </a:rPr>
              <a:t> </a:t>
            </a:r>
            <a:r>
              <a:rPr lang="en-US" sz="1600" b="1" cap="none" dirty="0" err="1" smtClean="0">
                <a:solidFill>
                  <a:schemeClr val="tx1">
                    <a:lumMod val="95000"/>
                  </a:schemeClr>
                </a:solidFill>
              </a:rPr>
              <a:t>sunt</a:t>
            </a:r>
            <a:r>
              <a:rPr lang="en-US" sz="1600" b="1" cap="none" dirty="0" smtClean="0">
                <a:solidFill>
                  <a:schemeClr val="tx1">
                    <a:lumMod val="95000"/>
                  </a:schemeClr>
                </a:solidFill>
              </a:rPr>
              <a:t> o </a:t>
            </a:r>
            <a:r>
              <a:rPr lang="en-US" sz="1600" b="1" cap="none" dirty="0" err="1" smtClean="0">
                <a:solidFill>
                  <a:schemeClr val="tx1">
                    <a:lumMod val="95000"/>
                  </a:schemeClr>
                </a:solidFill>
              </a:rPr>
              <a:t>familie</a:t>
            </a:r>
            <a:r>
              <a:rPr lang="en-US" sz="1600" b="1" cap="none" dirty="0" smtClean="0">
                <a:solidFill>
                  <a:schemeClr val="tx1">
                    <a:lumMod val="95000"/>
                  </a:schemeClr>
                </a:solidFill>
              </a:rPr>
              <a:t> de </a:t>
            </a:r>
            <a:r>
              <a:rPr lang="en-US" sz="1600" b="1" cap="none" dirty="0" err="1" smtClean="0">
                <a:solidFill>
                  <a:schemeClr val="tx1">
                    <a:lumMod val="95000"/>
                  </a:schemeClr>
                </a:solidFill>
              </a:rPr>
              <a:t>virusuri</a:t>
            </a:r>
            <a:r>
              <a:rPr lang="en-US" sz="1600" b="1" cap="none" dirty="0" smtClean="0">
                <a:solidFill>
                  <a:schemeClr val="tx1">
                    <a:lumMod val="95000"/>
                  </a:schemeClr>
                </a:solidFill>
              </a:rPr>
              <a:t> care </a:t>
            </a:r>
            <a:r>
              <a:rPr lang="en-US" sz="1600" b="1" cap="none" dirty="0" err="1" smtClean="0">
                <a:solidFill>
                  <a:schemeClr val="tx1">
                    <a:lumMod val="95000"/>
                  </a:schemeClr>
                </a:solidFill>
              </a:rPr>
              <a:t>infectează</a:t>
            </a:r>
            <a:r>
              <a:rPr lang="en-US" sz="1600" b="1" cap="none" dirty="0" smtClean="0">
                <a:solidFill>
                  <a:schemeClr val="tx1">
                    <a:lumMod val="95000"/>
                  </a:schemeClr>
                </a:solidFill>
              </a:rPr>
              <a:t> </a:t>
            </a:r>
            <a:r>
              <a:rPr lang="en-US" sz="1600" b="1" cap="none" dirty="0" err="1" smtClean="0">
                <a:solidFill>
                  <a:schemeClr val="tx1">
                    <a:lumMod val="95000"/>
                  </a:schemeClr>
                </a:solidFill>
              </a:rPr>
              <a:t>atât</a:t>
            </a:r>
            <a:r>
              <a:rPr lang="en-US" sz="1600" b="1" cap="none" dirty="0" smtClean="0">
                <a:solidFill>
                  <a:schemeClr val="tx1">
                    <a:lumMod val="95000"/>
                  </a:schemeClr>
                </a:solidFill>
              </a:rPr>
              <a:t> </a:t>
            </a:r>
            <a:r>
              <a:rPr lang="en-US" sz="1600" b="1" cap="none" dirty="0" err="1" smtClean="0">
                <a:solidFill>
                  <a:schemeClr val="tx1">
                    <a:lumMod val="95000"/>
                  </a:schemeClr>
                </a:solidFill>
              </a:rPr>
              <a:t>animalele</a:t>
            </a:r>
            <a:r>
              <a:rPr lang="en-US" sz="1600" b="1" cap="none" dirty="0" smtClean="0">
                <a:solidFill>
                  <a:schemeClr val="tx1">
                    <a:lumMod val="95000"/>
                  </a:schemeClr>
                </a:solidFill>
              </a:rPr>
              <a:t>, </a:t>
            </a:r>
            <a:r>
              <a:rPr lang="en-US" sz="1600" b="1" cap="none" dirty="0" err="1" smtClean="0">
                <a:solidFill>
                  <a:schemeClr val="tx1">
                    <a:lumMod val="95000"/>
                  </a:schemeClr>
                </a:solidFill>
              </a:rPr>
              <a:t>cât</a:t>
            </a:r>
            <a:r>
              <a:rPr lang="en-US" sz="1600" b="1" cap="none" dirty="0" smtClean="0">
                <a:solidFill>
                  <a:schemeClr val="tx1">
                    <a:lumMod val="95000"/>
                  </a:schemeClr>
                </a:solidFill>
              </a:rPr>
              <a:t> </a:t>
            </a:r>
            <a:r>
              <a:rPr lang="en-US" sz="1600" b="1" cap="none" dirty="0" err="1" smtClean="0">
                <a:solidFill>
                  <a:schemeClr val="tx1">
                    <a:lumMod val="95000"/>
                  </a:schemeClr>
                </a:solidFill>
              </a:rPr>
              <a:t>și</a:t>
            </a:r>
            <a:r>
              <a:rPr lang="en-US" sz="1600" b="1" cap="none" dirty="0" smtClean="0">
                <a:solidFill>
                  <a:schemeClr val="tx1">
                    <a:lumMod val="95000"/>
                  </a:schemeClr>
                </a:solidFill>
              </a:rPr>
              <a:t> </a:t>
            </a:r>
            <a:r>
              <a:rPr lang="en-US" sz="1600" b="1" cap="none" dirty="0" err="1" smtClean="0">
                <a:solidFill>
                  <a:schemeClr val="tx1">
                    <a:lumMod val="95000"/>
                  </a:schemeClr>
                </a:solidFill>
              </a:rPr>
              <a:t>oamenii</a:t>
            </a:r>
            <a:r>
              <a:rPr lang="en-US" sz="1600" b="1" cap="none" dirty="0" smtClean="0">
                <a:solidFill>
                  <a:schemeClr val="tx1">
                    <a:lumMod val="95000"/>
                  </a:schemeClr>
                </a:solidFill>
              </a:rPr>
              <a:t>. </a:t>
            </a:r>
            <a:r>
              <a:rPr lang="en-US" sz="1600" b="1" cap="none" dirty="0" err="1" smtClean="0">
                <a:solidFill>
                  <a:schemeClr val="tx1">
                    <a:lumMod val="95000"/>
                  </a:schemeClr>
                </a:solidFill>
              </a:rPr>
              <a:t>Coronavirusurile</a:t>
            </a:r>
            <a:r>
              <a:rPr lang="en-US" sz="1600" b="1" cap="none" dirty="0" smtClean="0">
                <a:solidFill>
                  <a:schemeClr val="tx1">
                    <a:lumMod val="95000"/>
                  </a:schemeClr>
                </a:solidFill>
              </a:rPr>
              <a:t> </a:t>
            </a:r>
            <a:r>
              <a:rPr lang="en-US" sz="1600" b="1" cap="none" dirty="0" err="1" smtClean="0">
                <a:solidFill>
                  <a:schemeClr val="tx1">
                    <a:lumMod val="95000"/>
                  </a:schemeClr>
                </a:solidFill>
              </a:rPr>
              <a:t>umane</a:t>
            </a:r>
            <a:r>
              <a:rPr lang="en-US" sz="1600" b="1" cap="none" dirty="0" smtClean="0">
                <a:solidFill>
                  <a:schemeClr val="tx1">
                    <a:lumMod val="95000"/>
                  </a:schemeClr>
                </a:solidFill>
              </a:rPr>
              <a:t> pot </a:t>
            </a:r>
            <a:r>
              <a:rPr lang="en-US" sz="1600" b="1" cap="none" dirty="0" err="1" smtClean="0">
                <a:solidFill>
                  <a:schemeClr val="tx1">
                    <a:lumMod val="95000"/>
                  </a:schemeClr>
                </a:solidFill>
              </a:rPr>
              <a:t>cauza</a:t>
            </a:r>
            <a:r>
              <a:rPr lang="en-US" sz="1600" b="1" cap="none" dirty="0" smtClean="0">
                <a:solidFill>
                  <a:schemeClr val="tx1">
                    <a:lumMod val="95000"/>
                  </a:schemeClr>
                </a:solidFill>
              </a:rPr>
              <a:t> </a:t>
            </a:r>
            <a:r>
              <a:rPr lang="en-US" sz="1600" b="1" cap="none" dirty="0" err="1" smtClean="0">
                <a:solidFill>
                  <a:schemeClr val="tx1">
                    <a:lumMod val="95000"/>
                  </a:schemeClr>
                </a:solidFill>
              </a:rPr>
              <a:t>simptome</a:t>
            </a:r>
            <a:r>
              <a:rPr lang="en-US" sz="1600" b="1" cap="none" dirty="0" smtClean="0">
                <a:solidFill>
                  <a:schemeClr val="tx1">
                    <a:lumMod val="95000"/>
                  </a:schemeClr>
                </a:solidFill>
              </a:rPr>
              <a:t> </a:t>
            </a:r>
            <a:r>
              <a:rPr lang="en-US" sz="1600" b="1" cap="none" dirty="0" err="1" smtClean="0">
                <a:solidFill>
                  <a:schemeClr val="tx1">
                    <a:lumMod val="95000"/>
                  </a:schemeClr>
                </a:solidFill>
              </a:rPr>
              <a:t>similare</a:t>
            </a:r>
            <a:r>
              <a:rPr lang="en-US" sz="1600" b="1" cap="none" dirty="0" smtClean="0">
                <a:solidFill>
                  <a:schemeClr val="tx1">
                    <a:lumMod val="95000"/>
                  </a:schemeClr>
                </a:solidFill>
              </a:rPr>
              <a:t> </a:t>
            </a:r>
            <a:r>
              <a:rPr lang="en-US" sz="1600" b="1" cap="none" dirty="0" err="1" smtClean="0">
                <a:solidFill>
                  <a:schemeClr val="tx1">
                    <a:lumMod val="95000"/>
                  </a:schemeClr>
                </a:solidFill>
              </a:rPr>
              <a:t>răcelii</a:t>
            </a:r>
            <a:r>
              <a:rPr lang="en-US" sz="1600" b="1" cap="none" dirty="0" smtClean="0">
                <a:solidFill>
                  <a:schemeClr val="tx1">
                    <a:lumMod val="95000"/>
                  </a:schemeClr>
                </a:solidFill>
              </a:rPr>
              <a:t> </a:t>
            </a:r>
            <a:r>
              <a:rPr lang="en-US" sz="1600" b="1" cap="none" dirty="0" err="1" smtClean="0">
                <a:solidFill>
                  <a:schemeClr val="tx1">
                    <a:lumMod val="95000"/>
                  </a:schemeClr>
                </a:solidFill>
              </a:rPr>
              <a:t>comune</a:t>
            </a:r>
            <a:r>
              <a:rPr lang="en-US" sz="1600" b="1" cap="none" dirty="0" smtClean="0">
                <a:solidFill>
                  <a:schemeClr val="tx1">
                    <a:lumMod val="95000"/>
                  </a:schemeClr>
                </a:solidFill>
              </a:rPr>
              <a:t>, </a:t>
            </a:r>
            <a:r>
              <a:rPr lang="en-US" sz="1600" b="1" cap="none" dirty="0" err="1" smtClean="0">
                <a:solidFill>
                  <a:schemeClr val="tx1">
                    <a:lumMod val="95000"/>
                  </a:schemeClr>
                </a:solidFill>
              </a:rPr>
              <a:t>în</a:t>
            </a:r>
            <a:r>
              <a:rPr lang="en-US" sz="1600" b="1" cap="none" dirty="0" smtClean="0">
                <a:solidFill>
                  <a:schemeClr val="tx1">
                    <a:lumMod val="95000"/>
                  </a:schemeClr>
                </a:solidFill>
              </a:rPr>
              <a:t> </a:t>
            </a:r>
            <a:r>
              <a:rPr lang="en-US" sz="1600" b="1" cap="none" dirty="0" err="1" smtClean="0">
                <a:solidFill>
                  <a:schemeClr val="tx1">
                    <a:lumMod val="95000"/>
                  </a:schemeClr>
                </a:solidFill>
              </a:rPr>
              <a:t>vreme</a:t>
            </a:r>
            <a:r>
              <a:rPr lang="en-US" sz="1600" b="1" cap="none" dirty="0" smtClean="0">
                <a:solidFill>
                  <a:schemeClr val="tx1">
                    <a:lumMod val="95000"/>
                  </a:schemeClr>
                </a:solidFill>
              </a:rPr>
              <a:t> </a:t>
            </a:r>
            <a:r>
              <a:rPr lang="en-US" sz="1600" b="1" cap="none" dirty="0" err="1" smtClean="0">
                <a:solidFill>
                  <a:schemeClr val="tx1">
                    <a:lumMod val="95000"/>
                  </a:schemeClr>
                </a:solidFill>
              </a:rPr>
              <a:t>ce</a:t>
            </a:r>
            <a:r>
              <a:rPr lang="en-US" sz="1600" b="1" cap="none" dirty="0" smtClean="0">
                <a:solidFill>
                  <a:schemeClr val="tx1">
                    <a:lumMod val="95000"/>
                  </a:schemeClr>
                </a:solidFill>
              </a:rPr>
              <a:t> </a:t>
            </a:r>
            <a:r>
              <a:rPr lang="en-US" sz="1600" b="1" cap="none" dirty="0" err="1" smtClean="0">
                <a:solidFill>
                  <a:schemeClr val="tx1">
                    <a:lumMod val="95000"/>
                  </a:schemeClr>
                </a:solidFill>
              </a:rPr>
              <a:t>altele</a:t>
            </a:r>
            <a:r>
              <a:rPr lang="en-US" sz="1600" b="1" cap="none" dirty="0" smtClean="0">
                <a:solidFill>
                  <a:schemeClr val="tx1">
                    <a:lumMod val="95000"/>
                  </a:schemeClr>
                </a:solidFill>
              </a:rPr>
              <a:t> </a:t>
            </a:r>
            <a:r>
              <a:rPr lang="en-US" sz="1600" b="1" cap="none" dirty="0" err="1" smtClean="0">
                <a:solidFill>
                  <a:schemeClr val="tx1">
                    <a:lumMod val="95000"/>
                  </a:schemeClr>
                </a:solidFill>
              </a:rPr>
              <a:t>cauzează</a:t>
            </a:r>
            <a:r>
              <a:rPr lang="en-US" sz="1600" b="1" cap="none" dirty="0" smtClean="0">
                <a:solidFill>
                  <a:schemeClr val="tx1">
                    <a:lumMod val="95000"/>
                  </a:schemeClr>
                </a:solidFill>
              </a:rPr>
              <a:t> </a:t>
            </a:r>
            <a:r>
              <a:rPr lang="en-US" sz="1600" b="1" cap="none" dirty="0" err="1" smtClean="0">
                <a:solidFill>
                  <a:schemeClr val="tx1">
                    <a:lumMod val="95000"/>
                  </a:schemeClr>
                </a:solidFill>
              </a:rPr>
              <a:t>boli</a:t>
            </a:r>
            <a:r>
              <a:rPr lang="en-US" sz="1600" b="1" cap="none" dirty="0" smtClean="0">
                <a:solidFill>
                  <a:schemeClr val="tx1">
                    <a:lumMod val="95000"/>
                  </a:schemeClr>
                </a:solidFill>
              </a:rPr>
              <a:t> </a:t>
            </a:r>
            <a:r>
              <a:rPr lang="en-US" sz="1600" b="1" cap="none" dirty="0" err="1" smtClean="0">
                <a:solidFill>
                  <a:schemeClr val="tx1">
                    <a:lumMod val="95000"/>
                  </a:schemeClr>
                </a:solidFill>
              </a:rPr>
              <a:t>mai</a:t>
            </a:r>
            <a:r>
              <a:rPr lang="en-US" sz="1600" b="1" cap="none" dirty="0" smtClean="0">
                <a:solidFill>
                  <a:schemeClr val="tx1">
                    <a:lumMod val="95000"/>
                  </a:schemeClr>
                </a:solidFill>
              </a:rPr>
              <a:t> severe (</a:t>
            </a:r>
            <a:r>
              <a:rPr lang="en-US" sz="1600" b="1" cap="none" dirty="0" err="1" smtClean="0">
                <a:solidFill>
                  <a:schemeClr val="tx1">
                    <a:lumMod val="95000"/>
                  </a:schemeClr>
                </a:solidFill>
              </a:rPr>
              <a:t>precum</a:t>
            </a:r>
            <a:r>
              <a:rPr lang="en-US" sz="1600" b="1" cap="none" dirty="0" smtClean="0">
                <a:solidFill>
                  <a:schemeClr val="tx1">
                    <a:lumMod val="95000"/>
                  </a:schemeClr>
                </a:solidFill>
              </a:rPr>
              <a:t> MERS – </a:t>
            </a:r>
            <a:r>
              <a:rPr lang="en-US" sz="1600" b="1" cap="none" dirty="0" err="1" smtClean="0">
                <a:solidFill>
                  <a:schemeClr val="tx1">
                    <a:lumMod val="95000"/>
                  </a:schemeClr>
                </a:solidFill>
              </a:rPr>
              <a:t>sindromul</a:t>
            </a:r>
            <a:r>
              <a:rPr lang="en-US" sz="1600" b="1" cap="none" dirty="0" smtClean="0">
                <a:solidFill>
                  <a:schemeClr val="tx1">
                    <a:lumMod val="95000"/>
                  </a:schemeClr>
                </a:solidFill>
              </a:rPr>
              <a:t> respirator din </a:t>
            </a:r>
            <a:r>
              <a:rPr lang="en-US" sz="1600" b="1" cap="none" dirty="0" err="1" smtClean="0">
                <a:solidFill>
                  <a:schemeClr val="tx1">
                    <a:lumMod val="95000"/>
                  </a:schemeClr>
                </a:solidFill>
              </a:rPr>
              <a:t>orientul</a:t>
            </a:r>
            <a:r>
              <a:rPr lang="en-US" sz="1600" b="1" cap="none" dirty="0" smtClean="0">
                <a:solidFill>
                  <a:schemeClr val="tx1">
                    <a:lumMod val="95000"/>
                  </a:schemeClr>
                </a:solidFill>
              </a:rPr>
              <a:t> </a:t>
            </a:r>
            <a:r>
              <a:rPr lang="en-US" sz="1600" b="1" cap="none" dirty="0" err="1" smtClean="0">
                <a:solidFill>
                  <a:schemeClr val="tx1">
                    <a:lumMod val="95000"/>
                  </a:schemeClr>
                </a:solidFill>
              </a:rPr>
              <a:t>mijlociu</a:t>
            </a:r>
            <a:r>
              <a:rPr lang="en-US" sz="1600" b="1" cap="none" dirty="0" smtClean="0">
                <a:solidFill>
                  <a:schemeClr val="tx1">
                    <a:lumMod val="95000"/>
                  </a:schemeClr>
                </a:solidFill>
              </a:rPr>
              <a:t> </a:t>
            </a:r>
            <a:r>
              <a:rPr lang="en-US" sz="1600" b="1" cap="none" dirty="0" err="1" smtClean="0">
                <a:solidFill>
                  <a:schemeClr val="tx1">
                    <a:lumMod val="95000"/>
                  </a:schemeClr>
                </a:solidFill>
              </a:rPr>
              <a:t>și</a:t>
            </a:r>
            <a:r>
              <a:rPr lang="en-US" sz="1600" b="1" cap="none" dirty="0" smtClean="0">
                <a:solidFill>
                  <a:schemeClr val="tx1">
                    <a:lumMod val="95000"/>
                  </a:schemeClr>
                </a:solidFill>
              </a:rPr>
              <a:t> SARS – </a:t>
            </a:r>
            <a:r>
              <a:rPr lang="en-US" sz="1600" b="1" cap="none" dirty="0" err="1" smtClean="0">
                <a:solidFill>
                  <a:schemeClr val="tx1">
                    <a:lumMod val="95000"/>
                  </a:schemeClr>
                </a:solidFill>
              </a:rPr>
              <a:t>sindromul</a:t>
            </a:r>
            <a:r>
              <a:rPr lang="en-US" sz="1600" b="1" cap="none" dirty="0" smtClean="0">
                <a:solidFill>
                  <a:schemeClr val="tx1">
                    <a:lumMod val="95000"/>
                  </a:schemeClr>
                </a:solidFill>
              </a:rPr>
              <a:t> respirator </a:t>
            </a:r>
            <a:r>
              <a:rPr lang="en-US" sz="1600" b="1" cap="none" dirty="0" err="1" smtClean="0">
                <a:solidFill>
                  <a:schemeClr val="tx1">
                    <a:lumMod val="95000"/>
                  </a:schemeClr>
                </a:solidFill>
              </a:rPr>
              <a:t>acut</a:t>
            </a:r>
            <a:r>
              <a:rPr lang="en-US" sz="1600" b="1" cap="none" dirty="0" smtClean="0">
                <a:solidFill>
                  <a:schemeClr val="tx1">
                    <a:lumMod val="95000"/>
                  </a:schemeClr>
                </a:solidFill>
              </a:rPr>
              <a:t> sever). </a:t>
            </a:r>
            <a:r>
              <a:rPr lang="en-US" sz="1600" b="1" cap="none" dirty="0" err="1" smtClean="0">
                <a:solidFill>
                  <a:schemeClr val="tx1">
                    <a:lumMod val="95000"/>
                  </a:schemeClr>
                </a:solidFill>
              </a:rPr>
              <a:t>Anumite</a:t>
            </a:r>
            <a:r>
              <a:rPr lang="en-US" sz="1600" b="1" cap="none" dirty="0" smtClean="0">
                <a:solidFill>
                  <a:schemeClr val="tx1">
                    <a:lumMod val="95000"/>
                  </a:schemeClr>
                </a:solidFill>
              </a:rPr>
              <a:t> </a:t>
            </a:r>
            <a:r>
              <a:rPr lang="en-US" sz="1600" b="1" cap="none" dirty="0" err="1" smtClean="0">
                <a:solidFill>
                  <a:schemeClr val="tx1">
                    <a:lumMod val="95000"/>
                  </a:schemeClr>
                </a:solidFill>
              </a:rPr>
              <a:t>coronavirusuri</a:t>
            </a:r>
            <a:r>
              <a:rPr lang="en-US" sz="1600" b="1" cap="none" dirty="0" smtClean="0">
                <a:solidFill>
                  <a:schemeClr val="tx1">
                    <a:lumMod val="95000"/>
                  </a:schemeClr>
                </a:solidFill>
              </a:rPr>
              <a:t> </a:t>
            </a:r>
            <a:r>
              <a:rPr lang="en-US" sz="1600" b="1" cap="none" dirty="0" err="1" smtClean="0">
                <a:solidFill>
                  <a:schemeClr val="tx1">
                    <a:lumMod val="95000"/>
                  </a:schemeClr>
                </a:solidFill>
              </a:rPr>
              <a:t>descoperite</a:t>
            </a:r>
            <a:r>
              <a:rPr lang="en-US" sz="1600" b="1" cap="none" dirty="0" smtClean="0">
                <a:solidFill>
                  <a:schemeClr val="tx1">
                    <a:lumMod val="95000"/>
                  </a:schemeClr>
                </a:solidFill>
              </a:rPr>
              <a:t> la </a:t>
            </a:r>
            <a:r>
              <a:rPr lang="en-US" sz="1600" b="1" cap="none" dirty="0" err="1" smtClean="0">
                <a:solidFill>
                  <a:schemeClr val="tx1">
                    <a:lumMod val="95000"/>
                  </a:schemeClr>
                </a:solidFill>
              </a:rPr>
              <a:t>animale</a:t>
            </a:r>
            <a:r>
              <a:rPr lang="en-US" sz="1600" b="1" cap="none" dirty="0" smtClean="0">
                <a:solidFill>
                  <a:schemeClr val="tx1">
                    <a:lumMod val="95000"/>
                  </a:schemeClr>
                </a:solidFill>
              </a:rPr>
              <a:t> pot </a:t>
            </a:r>
            <a:r>
              <a:rPr lang="en-US" sz="1600" b="1" cap="none" dirty="0" err="1" smtClean="0">
                <a:solidFill>
                  <a:schemeClr val="tx1">
                    <a:lumMod val="95000"/>
                  </a:schemeClr>
                </a:solidFill>
              </a:rPr>
              <a:t>infecta</a:t>
            </a:r>
            <a:r>
              <a:rPr lang="en-US" sz="1600" b="1" cap="none" dirty="0" smtClean="0">
                <a:solidFill>
                  <a:schemeClr val="tx1">
                    <a:lumMod val="95000"/>
                  </a:schemeClr>
                </a:solidFill>
              </a:rPr>
              <a:t> </a:t>
            </a:r>
            <a:r>
              <a:rPr lang="en-US" sz="1600" b="1" cap="none" dirty="0" err="1" smtClean="0">
                <a:solidFill>
                  <a:schemeClr val="tx1">
                    <a:lumMod val="95000"/>
                  </a:schemeClr>
                </a:solidFill>
              </a:rPr>
              <a:t>oamenii</a:t>
            </a:r>
            <a:r>
              <a:rPr lang="en-US" sz="1600" b="1" cap="none" dirty="0" smtClean="0">
                <a:solidFill>
                  <a:schemeClr val="tx1">
                    <a:lumMod val="95000"/>
                  </a:schemeClr>
                </a:solidFill>
              </a:rPr>
              <a:t> – </a:t>
            </a:r>
            <a:r>
              <a:rPr lang="en-US" sz="1600" b="1" cap="none" dirty="0" err="1" smtClean="0">
                <a:solidFill>
                  <a:schemeClr val="tx1">
                    <a:lumMod val="95000"/>
                  </a:schemeClr>
                </a:solidFill>
              </a:rPr>
              <a:t>acestea</a:t>
            </a:r>
            <a:r>
              <a:rPr lang="en-US" sz="1600" b="1" cap="none" dirty="0" smtClean="0">
                <a:solidFill>
                  <a:schemeClr val="tx1">
                    <a:lumMod val="95000"/>
                  </a:schemeClr>
                </a:solidFill>
              </a:rPr>
              <a:t> </a:t>
            </a:r>
            <a:r>
              <a:rPr lang="en-US" sz="1600" b="1" cap="none" dirty="0" err="1" smtClean="0">
                <a:solidFill>
                  <a:schemeClr val="tx1">
                    <a:lumMod val="95000"/>
                  </a:schemeClr>
                </a:solidFill>
              </a:rPr>
              <a:t>sunt</a:t>
            </a:r>
            <a:r>
              <a:rPr lang="en-US" sz="1600" b="1" cap="none" dirty="0" smtClean="0">
                <a:solidFill>
                  <a:schemeClr val="tx1">
                    <a:lumMod val="95000"/>
                  </a:schemeClr>
                </a:solidFill>
              </a:rPr>
              <a:t> </a:t>
            </a:r>
            <a:r>
              <a:rPr lang="en-US" sz="1600" b="1" cap="none" dirty="0" err="1" smtClean="0">
                <a:solidFill>
                  <a:schemeClr val="tx1">
                    <a:lumMod val="95000"/>
                  </a:schemeClr>
                </a:solidFill>
              </a:rPr>
              <a:t>cunoscute</a:t>
            </a:r>
            <a:r>
              <a:rPr lang="en-US" sz="1600" b="1" cap="none" dirty="0" smtClean="0">
                <a:solidFill>
                  <a:schemeClr val="tx1">
                    <a:lumMod val="95000"/>
                  </a:schemeClr>
                </a:solidFill>
              </a:rPr>
              <a:t> ca </a:t>
            </a:r>
            <a:r>
              <a:rPr lang="en-US" sz="1600" b="1" cap="none" dirty="0" err="1" smtClean="0">
                <a:solidFill>
                  <a:schemeClr val="tx1">
                    <a:lumMod val="95000"/>
                  </a:schemeClr>
                </a:solidFill>
              </a:rPr>
              <a:t>boli</a:t>
            </a:r>
            <a:r>
              <a:rPr lang="en-US" sz="1600" b="1" cap="none" dirty="0" smtClean="0">
                <a:solidFill>
                  <a:schemeClr val="tx1">
                    <a:lumMod val="95000"/>
                  </a:schemeClr>
                </a:solidFill>
              </a:rPr>
              <a:t> </a:t>
            </a:r>
            <a:r>
              <a:rPr lang="en-US" sz="1600" b="1" cap="none" dirty="0" err="1" smtClean="0">
                <a:solidFill>
                  <a:schemeClr val="tx1">
                    <a:lumMod val="95000"/>
                  </a:schemeClr>
                </a:solidFill>
              </a:rPr>
              <a:t>zoonotice</a:t>
            </a:r>
            <a:r>
              <a:rPr lang="en-US" sz="1600" b="1" cap="none" dirty="0" smtClean="0">
                <a:solidFill>
                  <a:schemeClr val="tx1">
                    <a:lumMod val="95000"/>
                  </a:schemeClr>
                </a:solidFill>
              </a:rPr>
              <a:t>. </a:t>
            </a:r>
            <a:r>
              <a:rPr lang="ro-RO" sz="1600" b="1" cap="none" dirty="0" smtClean="0">
                <a:solidFill>
                  <a:schemeClr val="tx1">
                    <a:lumMod val="95000"/>
                  </a:schemeClr>
                </a:solidFill>
              </a:rPr>
              <a:t/>
            </a:r>
            <a:br>
              <a:rPr lang="ro-RO" sz="1600" b="1" cap="none" dirty="0" smtClean="0">
                <a:solidFill>
                  <a:schemeClr val="tx1">
                    <a:lumMod val="95000"/>
                  </a:schemeClr>
                </a:solidFill>
              </a:rPr>
            </a:br>
            <a:r>
              <a:rPr lang="ro-RO" sz="1600" b="1" cap="none" dirty="0">
                <a:solidFill>
                  <a:schemeClr val="tx1">
                    <a:lumMod val="95000"/>
                  </a:schemeClr>
                </a:solidFill>
              </a:rPr>
              <a:t/>
            </a:r>
            <a:br>
              <a:rPr lang="ro-RO" sz="1600" b="1" cap="none" dirty="0">
                <a:solidFill>
                  <a:schemeClr val="tx1">
                    <a:lumMod val="95000"/>
                  </a:schemeClr>
                </a:solidFill>
              </a:rPr>
            </a:br>
            <a:r>
              <a:rPr lang="en-US" sz="1600" b="1" dirty="0"/>
              <a:t>Cum se </a:t>
            </a:r>
            <a:r>
              <a:rPr lang="en-US" sz="1600" b="1" dirty="0" err="1"/>
              <a:t>răspândește</a:t>
            </a:r>
            <a:r>
              <a:rPr lang="en-US" sz="1600" b="1" dirty="0"/>
              <a:t> </a:t>
            </a:r>
            <a:r>
              <a:rPr lang="en-US" sz="1600" b="1" dirty="0" err="1"/>
              <a:t>coronavirusul</a:t>
            </a:r>
            <a:r>
              <a:rPr lang="en-US" sz="1600" b="1" dirty="0"/>
              <a:t>?</a:t>
            </a:r>
            <a:r>
              <a:rPr lang="en-GB" sz="1600" b="1" dirty="0"/>
              <a:t/>
            </a:r>
            <a:br>
              <a:rPr lang="en-GB" sz="1600" b="1" dirty="0"/>
            </a:br>
            <a:r>
              <a:rPr lang="en-US" sz="1600" b="1" cap="none" dirty="0" err="1" smtClean="0"/>
              <a:t>Coronavirusurile</a:t>
            </a:r>
            <a:r>
              <a:rPr lang="en-US" sz="1600" b="1" cap="none" dirty="0" smtClean="0"/>
              <a:t> </a:t>
            </a:r>
            <a:r>
              <a:rPr lang="en-US" sz="1600" b="1" cap="none" dirty="0" err="1" smtClean="0"/>
              <a:t>umane</a:t>
            </a:r>
            <a:r>
              <a:rPr lang="en-US" sz="1600" b="1" cap="none" dirty="0" smtClean="0"/>
              <a:t> se </a:t>
            </a:r>
            <a:r>
              <a:rPr lang="en-US" sz="1600" b="1" cap="none" dirty="0" err="1" smtClean="0"/>
              <a:t>răspândesc</a:t>
            </a:r>
            <a:r>
              <a:rPr lang="en-US" sz="1600" b="1" cap="none" dirty="0" smtClean="0"/>
              <a:t> </a:t>
            </a:r>
            <a:r>
              <a:rPr lang="en-US" sz="1600" b="1" cap="none" dirty="0" err="1" smtClean="0"/>
              <a:t>prin</a:t>
            </a:r>
            <a:r>
              <a:rPr lang="en-US" sz="1600" b="1" cap="none" dirty="0" smtClean="0"/>
              <a:t> </a:t>
            </a:r>
            <a:r>
              <a:rPr lang="en-US" sz="1600" b="1" cap="none" dirty="0" err="1" smtClean="0"/>
              <a:t>picături</a:t>
            </a:r>
            <a:r>
              <a:rPr lang="en-US" sz="1600" b="1" cap="none" dirty="0" smtClean="0"/>
              <a:t> (</a:t>
            </a:r>
            <a:r>
              <a:rPr lang="en-US" sz="1600" b="1" cap="none" dirty="0" err="1" smtClean="0"/>
              <a:t>tuse</a:t>
            </a:r>
            <a:r>
              <a:rPr lang="en-US" sz="1600" b="1" cap="none" dirty="0" smtClean="0"/>
              <a:t> </a:t>
            </a:r>
            <a:r>
              <a:rPr lang="ro-RO" sz="1600" b="1" cap="none" dirty="0" smtClean="0"/>
              <a:t>și strănut</a:t>
            </a:r>
            <a:r>
              <a:rPr lang="en-US" sz="1600" b="1" cap="none" dirty="0" smtClean="0"/>
              <a:t>) </a:t>
            </a:r>
            <a:r>
              <a:rPr lang="en-US" sz="1600" b="1" cap="none" dirty="0" err="1" smtClean="0"/>
              <a:t>și</a:t>
            </a:r>
            <a:r>
              <a:rPr lang="en-US" sz="1600" b="1" cap="none" dirty="0" smtClean="0"/>
              <a:t> contact personal </a:t>
            </a:r>
            <a:r>
              <a:rPr lang="en-US" sz="1600" b="1" cap="none" dirty="0" err="1" smtClean="0"/>
              <a:t>neprotejat</a:t>
            </a:r>
            <a:r>
              <a:rPr lang="en-US" sz="1600" b="1" cap="none" dirty="0" smtClean="0"/>
              <a:t> cu o </a:t>
            </a:r>
            <a:r>
              <a:rPr lang="en-US" sz="1600" b="1" cap="none" dirty="0" err="1" smtClean="0"/>
              <a:t>persoană</a:t>
            </a:r>
            <a:r>
              <a:rPr lang="en-US" sz="1600" b="1" cap="none" dirty="0" smtClean="0"/>
              <a:t> </a:t>
            </a:r>
            <a:r>
              <a:rPr lang="en-US" sz="1600" b="1" cap="none" dirty="0" err="1" smtClean="0"/>
              <a:t>infectată</a:t>
            </a:r>
            <a:r>
              <a:rPr lang="en-US" sz="1600" b="1" cap="none" dirty="0" smtClean="0"/>
              <a:t> (</a:t>
            </a:r>
            <a:r>
              <a:rPr lang="en-US" sz="1600" b="1" cap="none" dirty="0" err="1" smtClean="0"/>
              <a:t>atingere</a:t>
            </a:r>
            <a:r>
              <a:rPr lang="en-US" sz="1600" b="1" cap="none" dirty="0" smtClean="0"/>
              <a:t>, </a:t>
            </a:r>
            <a:r>
              <a:rPr lang="en-US" sz="1600" b="1" cap="none" dirty="0" err="1" smtClean="0"/>
              <a:t>strângere</a:t>
            </a:r>
            <a:r>
              <a:rPr lang="en-US" sz="1600" b="1" cap="none" dirty="0" smtClean="0"/>
              <a:t> de </a:t>
            </a:r>
            <a:r>
              <a:rPr lang="en-US" sz="1600" b="1" cap="none" dirty="0" err="1" smtClean="0"/>
              <a:t>mâ</a:t>
            </a:r>
            <a:r>
              <a:rPr lang="ro-RO" sz="1600" b="1" cap="none" dirty="0" smtClean="0"/>
              <a:t>nă</a:t>
            </a:r>
            <a:r>
              <a:rPr lang="en-US" sz="1600" b="1" dirty="0" smtClean="0"/>
              <a:t>).</a:t>
            </a:r>
            <a:r>
              <a:rPr lang="ro-RO" sz="1600" b="1" dirty="0" smtClean="0"/>
              <a:t/>
            </a:r>
            <a:br>
              <a:rPr lang="ro-RO" sz="1600" b="1" dirty="0" smtClean="0"/>
            </a:br>
            <a:r>
              <a:rPr lang="ro-RO" sz="1600" b="1" dirty="0"/>
              <a:t/>
            </a:r>
            <a:br>
              <a:rPr lang="ro-RO" sz="1600" b="1" dirty="0"/>
            </a:br>
            <a:r>
              <a:rPr lang="ro-RO" sz="1600" b="1" dirty="0" smtClean="0"/>
              <a:t>Care sunt simptomele ?</a:t>
            </a:r>
            <a:br>
              <a:rPr lang="ro-RO" sz="1600" b="1" dirty="0" smtClean="0"/>
            </a:br>
            <a:r>
              <a:rPr lang="ro-RO" sz="1600" b="1" cap="none" dirty="0" smtClean="0"/>
              <a:t>Semnele și simptomele sunt de obicei respiratorii și includ febră, tuse,</a:t>
            </a:r>
            <a:r>
              <a:rPr lang="en-US" sz="1600" b="1" cap="none" dirty="0" smtClean="0"/>
              <a:t> </a:t>
            </a:r>
            <a:r>
              <a:rPr lang="en-US" sz="1600" b="1" cap="none" dirty="0" err="1" smtClean="0"/>
              <a:t>dificultăţi</a:t>
            </a:r>
            <a:r>
              <a:rPr lang="en-US" sz="1600" b="1" cap="none" dirty="0" smtClean="0"/>
              <a:t> la </a:t>
            </a:r>
            <a:r>
              <a:rPr lang="ro-RO" sz="1600" b="1" cap="none" dirty="0" smtClean="0"/>
              <a:t> respirație și alte simptome asemănătoare răcelii comune.</a:t>
            </a:r>
            <a:r>
              <a:rPr lang="en-GB" sz="1600" b="1" cap="none" dirty="0" smtClean="0">
                <a:solidFill>
                  <a:schemeClr val="tx1">
                    <a:lumMod val="95000"/>
                  </a:schemeClr>
                </a:solidFill>
              </a:rPr>
              <a:t/>
            </a:r>
            <a:br>
              <a:rPr lang="en-GB" sz="1600" b="1" cap="none" dirty="0" smtClean="0">
                <a:solidFill>
                  <a:schemeClr val="tx1">
                    <a:lumMod val="95000"/>
                  </a:schemeClr>
                </a:solidFill>
              </a:rPr>
            </a:br>
            <a:endParaRPr lang="en-GB" sz="1600" b="1" cap="none" dirty="0">
              <a:solidFill>
                <a:schemeClr val="tx1">
                  <a:lumMod val="95000"/>
                </a:schemeClr>
              </a:solidFill>
            </a:endParaRPr>
          </a:p>
        </p:txBody>
      </p:sp>
      <p:pic>
        <p:nvPicPr>
          <p:cNvPr id="4" name="Content Placeholder 3"/>
          <p:cNvPicPr>
            <a:picLocks noGrp="1" noChangeAspect="1"/>
          </p:cNvPicPr>
          <p:nvPr>
            <p:ph idx="1"/>
          </p:nvPr>
        </p:nvPicPr>
        <p:blipFill>
          <a:blip r:embed="rId2"/>
          <a:stretch>
            <a:fillRect/>
          </a:stretch>
        </p:blipFill>
        <p:spPr>
          <a:xfrm>
            <a:off x="221549" y="872593"/>
            <a:ext cx="3308722" cy="5039833"/>
          </a:xfrm>
          <a:prstGeom prst="rect">
            <a:avLst/>
          </a:prstGeom>
        </p:spPr>
      </p:pic>
      <p:sp>
        <p:nvSpPr>
          <p:cNvPr id="5" name="TextBox 4"/>
          <p:cNvSpPr txBox="1"/>
          <p:nvPr/>
        </p:nvSpPr>
        <p:spPr>
          <a:xfrm>
            <a:off x="4384964" y="472483"/>
            <a:ext cx="3166589" cy="400110"/>
          </a:xfrm>
          <a:prstGeom prst="rect">
            <a:avLst/>
          </a:prstGeom>
          <a:noFill/>
        </p:spPr>
        <p:txBody>
          <a:bodyPr wrap="square" rtlCol="0">
            <a:spAutoFit/>
          </a:bodyPr>
          <a:lstStyle/>
          <a:p>
            <a:pPr algn="ctr"/>
            <a:r>
              <a:rPr lang="en-US" sz="2000" b="1" dirty="0" err="1" smtClean="0"/>
              <a:t>Introducere</a:t>
            </a:r>
            <a:r>
              <a:rPr lang="en-US" dirty="0" smtClean="0"/>
              <a:t> </a:t>
            </a:r>
            <a:endParaRPr lang="en-GB" dirty="0"/>
          </a:p>
        </p:txBody>
      </p:sp>
    </p:spTree>
    <p:extLst>
      <p:ext uri="{BB962C8B-B14F-4D97-AF65-F5344CB8AC3E}">
        <p14:creationId xmlns:p14="http://schemas.microsoft.com/office/powerpoint/2010/main" val="152714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809" y="602674"/>
            <a:ext cx="7356763" cy="4145971"/>
          </a:xfrm>
        </p:spPr>
        <p:txBody>
          <a:bodyPr>
            <a:normAutofit/>
          </a:bodyPr>
          <a:lstStyle/>
          <a:p>
            <a:r>
              <a:rPr lang="ro-RO" sz="1600" b="1" cap="none" dirty="0" smtClean="0"/>
              <a:t>Ce se știe despre boala identificată în China la Wuhan?</a:t>
            </a:r>
            <a:br>
              <a:rPr lang="ro-RO" sz="1600" b="1" cap="none" dirty="0" smtClean="0"/>
            </a:br>
            <a:r>
              <a:rPr lang="ro-RO" sz="1600" b="1" cap="none" dirty="0"/>
              <a:t/>
            </a:r>
            <a:br>
              <a:rPr lang="ro-RO" sz="1600" b="1" cap="none" dirty="0"/>
            </a:br>
            <a:r>
              <a:rPr lang="ro-RO" sz="1600" b="1" cap="none" dirty="0" smtClean="0"/>
              <a:t> - Este cauzată de un coronavirus nou numit </a:t>
            </a:r>
            <a:r>
              <a:rPr lang="en-GB" sz="1600" b="1" dirty="0"/>
              <a:t>SARS-CoV-2</a:t>
            </a:r>
            <a:r>
              <a:rPr lang="ro-RO" sz="1600" b="1" cap="none" dirty="0" smtClean="0"/>
              <a:t/>
            </a:r>
            <a:br>
              <a:rPr lang="ro-RO" sz="1600" b="1" cap="none" dirty="0" smtClean="0"/>
            </a:br>
            <a:r>
              <a:rPr lang="ro-RO" sz="1600" b="1" cap="none" dirty="0" smtClean="0"/>
              <a:t> - Infectarea cu acest virus duce la boli respiratorii ce pot fi moderate sau severe</a:t>
            </a:r>
            <a:br>
              <a:rPr lang="ro-RO" sz="1600" b="1" cap="none" dirty="0" smtClean="0"/>
            </a:br>
            <a:r>
              <a:rPr lang="ro-RO" sz="1600" b="1" cap="none" dirty="0" smtClean="0"/>
              <a:t> - Unii dintre pacienții infectați au murit din cauza infecției (persoanele cu boli pre-existente au </a:t>
            </a:r>
            <a:r>
              <a:rPr lang="ro-RO" sz="1600" b="1" cap="none" dirty="0"/>
              <a:t> un risc </a:t>
            </a:r>
            <a:r>
              <a:rPr lang="ro-RO" sz="1600" b="1" cap="none" dirty="0" smtClean="0"/>
              <a:t>mai mare de a face o boală severă care să ducă la deces)</a:t>
            </a:r>
            <a:br>
              <a:rPr lang="ro-RO" sz="1600" b="1" cap="none" dirty="0" smtClean="0"/>
            </a:br>
            <a:r>
              <a:rPr lang="ro-RO" sz="1600" b="1" cap="none" dirty="0"/>
              <a:t> </a:t>
            </a:r>
            <a:br>
              <a:rPr lang="ro-RO" sz="1600" b="1" cap="none" dirty="0"/>
            </a:br>
            <a:r>
              <a:rPr lang="ro-RO" sz="1600" b="1" cap="none" dirty="0" smtClean="0"/>
              <a:t/>
            </a:r>
            <a:br>
              <a:rPr lang="ro-RO" sz="1600" b="1" cap="none" dirty="0" smtClean="0"/>
            </a:br>
            <a:r>
              <a:rPr lang="ro-RO" sz="1600" b="1" cap="none" dirty="0" smtClean="0"/>
              <a:t>Ce nu se știe despre boală ?</a:t>
            </a:r>
            <a:br>
              <a:rPr lang="ro-RO" sz="1600" b="1" cap="none" dirty="0" smtClean="0"/>
            </a:br>
            <a:r>
              <a:rPr lang="ro-RO" sz="1600" b="1" cap="none" dirty="0"/>
              <a:t>	</a:t>
            </a:r>
            <a:r>
              <a:rPr lang="ro-RO" sz="1600" b="1" cap="none" dirty="0" smtClean="0"/>
              <a:t>- de unde provine </a:t>
            </a:r>
            <a:br>
              <a:rPr lang="ro-RO" sz="1600" b="1" cap="none" dirty="0" smtClean="0"/>
            </a:br>
            <a:r>
              <a:rPr lang="ro-RO" sz="1600" b="1" cap="none" dirty="0"/>
              <a:t>	</a:t>
            </a:r>
            <a:r>
              <a:rPr lang="ro-RO" sz="1600" b="1" cap="none" dirty="0" smtClean="0"/>
              <a:t>- cât de ușor se răspândește printre oameni</a:t>
            </a:r>
            <a:br>
              <a:rPr lang="ro-RO" sz="1600" b="1" cap="none" dirty="0" smtClean="0"/>
            </a:br>
            <a:r>
              <a:rPr lang="ro-RO" sz="1600" b="1" cap="none" dirty="0"/>
              <a:t>	</a:t>
            </a:r>
            <a:r>
              <a:rPr lang="ro-RO" sz="1600" b="1" cap="none" dirty="0" smtClean="0"/>
              <a:t> - cine este vulnerabil la infecție</a:t>
            </a:r>
            <a:br>
              <a:rPr lang="ro-RO" sz="1600" b="1" cap="none" dirty="0" smtClean="0"/>
            </a:br>
            <a:endParaRPr lang="en-GB" sz="1600" b="1" cap="none" dirty="0"/>
          </a:p>
        </p:txBody>
      </p:sp>
      <p:pic>
        <p:nvPicPr>
          <p:cNvPr id="4" name="Content Placeholder 3"/>
          <p:cNvPicPr>
            <a:picLocks noGrp="1" noChangeAspect="1"/>
          </p:cNvPicPr>
          <p:nvPr>
            <p:ph idx="1"/>
          </p:nvPr>
        </p:nvPicPr>
        <p:blipFill>
          <a:blip r:embed="rId2"/>
          <a:stretch>
            <a:fillRect/>
          </a:stretch>
        </p:blipFill>
        <p:spPr>
          <a:xfrm>
            <a:off x="394392" y="872594"/>
            <a:ext cx="3378259" cy="3614738"/>
          </a:xfrm>
          <a:prstGeom prst="rect">
            <a:avLst/>
          </a:prstGeom>
        </p:spPr>
      </p:pic>
    </p:spTree>
    <p:extLst>
      <p:ext uri="{BB962C8B-B14F-4D97-AF65-F5344CB8AC3E}">
        <p14:creationId xmlns:p14="http://schemas.microsoft.com/office/powerpoint/2010/main" val="357485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494" y="316152"/>
            <a:ext cx="8200015" cy="739295"/>
          </a:xfrm>
        </p:spPr>
        <p:txBody>
          <a:bodyPr>
            <a:normAutofit/>
          </a:bodyPr>
          <a:lstStyle/>
          <a:p>
            <a:r>
              <a:rPr lang="en-US" sz="2000" b="1" dirty="0" err="1" smtClean="0"/>
              <a:t>Zoonozele</a:t>
            </a:r>
            <a:r>
              <a:rPr lang="en-US" sz="2000" b="1" dirty="0" smtClean="0"/>
              <a:t> </a:t>
            </a:r>
            <a:r>
              <a:rPr lang="ro-RO" sz="2000" b="1" dirty="0" smtClean="0"/>
              <a:t>ș</a:t>
            </a:r>
            <a:r>
              <a:rPr lang="en-US" sz="2000" b="1" dirty="0" smtClean="0"/>
              <a:t>I rasp</a:t>
            </a:r>
            <a:r>
              <a:rPr lang="ro-RO" sz="2000" b="1" dirty="0" smtClean="0"/>
              <a:t>â</a:t>
            </a:r>
            <a:r>
              <a:rPr lang="en-US" sz="2000" b="1" dirty="0" err="1" smtClean="0"/>
              <a:t>ndirea</a:t>
            </a:r>
            <a:r>
              <a:rPr lang="en-US" sz="2000" b="1" dirty="0" smtClean="0"/>
              <a:t> </a:t>
            </a:r>
            <a:r>
              <a:rPr lang="ro-RO" sz="2000" b="1" dirty="0" smtClean="0"/>
              <a:t>în</a:t>
            </a:r>
            <a:r>
              <a:rPr lang="en-US" sz="2000" b="1" dirty="0" smtClean="0"/>
              <a:t> r</a:t>
            </a:r>
            <a:r>
              <a:rPr lang="ro-RO" sz="2000" b="1" dirty="0" smtClean="0"/>
              <a:t>â</a:t>
            </a:r>
            <a:r>
              <a:rPr lang="en-US" sz="2000" b="1" dirty="0" err="1" smtClean="0"/>
              <a:t>ndul</a:t>
            </a:r>
            <a:r>
              <a:rPr lang="en-US" sz="2000" b="1" dirty="0" smtClean="0"/>
              <a:t> </a:t>
            </a:r>
            <a:r>
              <a:rPr lang="en-US" sz="2000" b="1" dirty="0" err="1" smtClean="0"/>
              <a:t>oamenilor</a:t>
            </a:r>
            <a:endParaRPr lang="en-GB" sz="2000" b="1" dirty="0"/>
          </a:p>
        </p:txBody>
      </p:sp>
      <p:pic>
        <p:nvPicPr>
          <p:cNvPr id="4" name="Picture 3"/>
          <p:cNvPicPr>
            <a:picLocks noChangeAspect="1"/>
          </p:cNvPicPr>
          <p:nvPr/>
        </p:nvPicPr>
        <p:blipFill>
          <a:blip r:embed="rId2"/>
          <a:stretch>
            <a:fillRect/>
          </a:stretch>
        </p:blipFill>
        <p:spPr>
          <a:xfrm>
            <a:off x="1711470" y="1707455"/>
            <a:ext cx="9117734" cy="2480081"/>
          </a:xfrm>
          <a:prstGeom prst="rect">
            <a:avLst/>
          </a:prstGeom>
        </p:spPr>
      </p:pic>
      <p:sp>
        <p:nvSpPr>
          <p:cNvPr id="5" name="TextBox 4"/>
          <p:cNvSpPr txBox="1"/>
          <p:nvPr/>
        </p:nvSpPr>
        <p:spPr>
          <a:xfrm>
            <a:off x="1361209" y="1163782"/>
            <a:ext cx="2982191" cy="369332"/>
          </a:xfrm>
          <a:prstGeom prst="rect">
            <a:avLst/>
          </a:prstGeom>
          <a:noFill/>
        </p:spPr>
        <p:txBody>
          <a:bodyPr wrap="square" rtlCol="0">
            <a:spAutoFit/>
          </a:bodyPr>
          <a:lstStyle/>
          <a:p>
            <a:r>
              <a:rPr lang="ro-RO" dirty="0" smtClean="0"/>
              <a:t>Transmitere zoonotică</a:t>
            </a:r>
            <a:endParaRPr lang="en-GB" dirty="0"/>
          </a:p>
        </p:txBody>
      </p:sp>
      <p:sp>
        <p:nvSpPr>
          <p:cNvPr id="6" name="TextBox 5"/>
          <p:cNvSpPr txBox="1"/>
          <p:nvPr/>
        </p:nvSpPr>
        <p:spPr>
          <a:xfrm>
            <a:off x="7865918" y="1163782"/>
            <a:ext cx="2421082" cy="369332"/>
          </a:xfrm>
          <a:prstGeom prst="rect">
            <a:avLst/>
          </a:prstGeom>
          <a:noFill/>
        </p:spPr>
        <p:txBody>
          <a:bodyPr wrap="square" rtlCol="0">
            <a:spAutoFit/>
          </a:bodyPr>
          <a:lstStyle/>
          <a:p>
            <a:r>
              <a:rPr lang="ro-RO" dirty="0" smtClean="0"/>
              <a:t>Amplificare </a:t>
            </a:r>
            <a:endParaRPr lang="en-GB" dirty="0"/>
          </a:p>
        </p:txBody>
      </p:sp>
      <p:sp>
        <p:nvSpPr>
          <p:cNvPr id="7" name="Right Arrow 6"/>
          <p:cNvSpPr/>
          <p:nvPr/>
        </p:nvSpPr>
        <p:spPr>
          <a:xfrm>
            <a:off x="4208318" y="1272952"/>
            <a:ext cx="3377046" cy="203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56163" y="4839544"/>
            <a:ext cx="2088573" cy="923330"/>
          </a:xfrm>
          <a:prstGeom prst="rect">
            <a:avLst/>
          </a:prstGeom>
          <a:noFill/>
        </p:spPr>
        <p:txBody>
          <a:bodyPr wrap="square" rtlCol="0">
            <a:spAutoFit/>
          </a:bodyPr>
          <a:lstStyle/>
          <a:p>
            <a:r>
              <a:rPr lang="ro-RO" dirty="0" smtClean="0"/>
              <a:t>1. Transmitere între gazdele animale</a:t>
            </a:r>
            <a:endParaRPr lang="en-GB" dirty="0"/>
          </a:p>
        </p:txBody>
      </p:sp>
      <p:sp>
        <p:nvSpPr>
          <p:cNvPr id="9" name="TextBox 8"/>
          <p:cNvSpPr txBox="1"/>
          <p:nvPr/>
        </p:nvSpPr>
        <p:spPr>
          <a:xfrm>
            <a:off x="5226050" y="4731419"/>
            <a:ext cx="2088573" cy="923330"/>
          </a:xfrm>
          <a:prstGeom prst="rect">
            <a:avLst/>
          </a:prstGeom>
          <a:noFill/>
        </p:spPr>
        <p:txBody>
          <a:bodyPr wrap="square" rtlCol="0">
            <a:spAutoFit/>
          </a:bodyPr>
          <a:lstStyle/>
          <a:p>
            <a:r>
              <a:rPr lang="ro-RO" dirty="0" smtClean="0"/>
              <a:t>1. Transmitere de la  gazdele animale la om</a:t>
            </a:r>
            <a:endParaRPr lang="en-GB" dirty="0"/>
          </a:p>
        </p:txBody>
      </p:sp>
      <p:sp>
        <p:nvSpPr>
          <p:cNvPr id="10" name="TextBox 9"/>
          <p:cNvSpPr txBox="1"/>
          <p:nvPr/>
        </p:nvSpPr>
        <p:spPr>
          <a:xfrm>
            <a:off x="8432222" y="4731419"/>
            <a:ext cx="2088573" cy="646331"/>
          </a:xfrm>
          <a:prstGeom prst="rect">
            <a:avLst/>
          </a:prstGeom>
          <a:noFill/>
        </p:spPr>
        <p:txBody>
          <a:bodyPr wrap="square" rtlCol="0">
            <a:spAutoFit/>
          </a:bodyPr>
          <a:lstStyle/>
          <a:p>
            <a:r>
              <a:rPr lang="ro-RO" dirty="0" smtClean="0"/>
              <a:t>1. Transmitere de la om la om</a:t>
            </a:r>
            <a:endParaRPr lang="en-GB" dirty="0"/>
          </a:p>
        </p:txBody>
      </p:sp>
    </p:spTree>
    <p:extLst>
      <p:ext uri="{BB962C8B-B14F-4D97-AF65-F5344CB8AC3E}">
        <p14:creationId xmlns:p14="http://schemas.microsoft.com/office/powerpoint/2010/main" val="181815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584" y="0"/>
            <a:ext cx="5758152" cy="1507067"/>
          </a:xfrm>
        </p:spPr>
        <p:txBody>
          <a:bodyPr>
            <a:normAutofit/>
          </a:bodyPr>
          <a:lstStyle/>
          <a:p>
            <a:r>
              <a:rPr lang="ro-RO" sz="1800" b="1" dirty="0" smtClean="0"/>
              <a:t>Ce se face pentru controlul epidemiei</a:t>
            </a:r>
            <a:endParaRPr lang="en-GB" sz="1800" b="1" dirty="0"/>
          </a:p>
        </p:txBody>
      </p:sp>
      <p:sp>
        <p:nvSpPr>
          <p:cNvPr id="3" name="Content Placeholder 2"/>
          <p:cNvSpPr>
            <a:spLocks noGrp="1"/>
          </p:cNvSpPr>
          <p:nvPr>
            <p:ph idx="1"/>
          </p:nvPr>
        </p:nvSpPr>
        <p:spPr>
          <a:xfrm>
            <a:off x="808903" y="1454343"/>
            <a:ext cx="5968134" cy="4084012"/>
          </a:xfrm>
        </p:spPr>
        <p:txBody>
          <a:bodyPr>
            <a:normAutofit fontScale="77500" lnSpcReduction="20000"/>
          </a:bodyPr>
          <a:lstStyle/>
          <a:p>
            <a:pPr marL="0" indent="0">
              <a:buNone/>
            </a:pPr>
            <a:r>
              <a:rPr lang="ro-RO" b="1" dirty="0" smtClean="0">
                <a:solidFill>
                  <a:schemeClr val="tx1"/>
                </a:solidFill>
              </a:rPr>
              <a:t>Ce fac țările afectate ?</a:t>
            </a:r>
          </a:p>
          <a:p>
            <a:r>
              <a:rPr lang="ro-RO" dirty="0" smtClean="0">
                <a:solidFill>
                  <a:schemeClr val="tx1"/>
                </a:solidFill>
              </a:rPr>
              <a:t>Rămân vigilente în ceea ce privește cazurile noi și asigură îngrijiri pentru cazurile existente</a:t>
            </a:r>
          </a:p>
          <a:p>
            <a:r>
              <a:rPr lang="ro-RO" dirty="0" smtClean="0">
                <a:solidFill>
                  <a:schemeClr val="tx1"/>
                </a:solidFill>
              </a:rPr>
              <a:t>Implementează screeningul călătorilor</a:t>
            </a:r>
          </a:p>
          <a:p>
            <a:r>
              <a:rPr lang="en-US" dirty="0" err="1" smtClean="0">
                <a:solidFill>
                  <a:schemeClr val="tx1"/>
                </a:solidFill>
              </a:rPr>
              <a:t>Asigură</a:t>
            </a:r>
            <a:r>
              <a:rPr lang="en-US" dirty="0" smtClean="0">
                <a:solidFill>
                  <a:schemeClr val="tx1"/>
                </a:solidFill>
              </a:rPr>
              <a:t> </a:t>
            </a:r>
            <a:r>
              <a:rPr lang="en-US" dirty="0" err="1" smtClean="0">
                <a:solidFill>
                  <a:schemeClr val="tx1"/>
                </a:solidFill>
              </a:rPr>
              <a:t>schimbul</a:t>
            </a:r>
            <a:r>
              <a:rPr lang="en-US" dirty="0" smtClean="0">
                <a:solidFill>
                  <a:schemeClr val="tx1"/>
                </a:solidFill>
              </a:rPr>
              <a:t> de </a:t>
            </a:r>
            <a:r>
              <a:rPr lang="ro-RO" dirty="0" smtClean="0">
                <a:solidFill>
                  <a:schemeClr val="tx1"/>
                </a:solidFill>
              </a:rPr>
              <a:t>informații cu OMS și </a:t>
            </a:r>
            <a:r>
              <a:rPr lang="en-US" dirty="0" smtClean="0">
                <a:solidFill>
                  <a:schemeClr val="tx1"/>
                </a:solidFill>
              </a:rPr>
              <a:t>cu </a:t>
            </a:r>
            <a:r>
              <a:rPr lang="ro-RO" dirty="0" smtClean="0">
                <a:solidFill>
                  <a:schemeClr val="tx1"/>
                </a:solidFill>
              </a:rPr>
              <a:t>celelalte țări</a:t>
            </a:r>
          </a:p>
          <a:p>
            <a:endParaRPr lang="ro-RO" dirty="0">
              <a:solidFill>
                <a:schemeClr val="tx1"/>
              </a:solidFill>
            </a:endParaRPr>
          </a:p>
          <a:p>
            <a:pPr marL="0" indent="0">
              <a:buNone/>
            </a:pPr>
            <a:r>
              <a:rPr lang="ro-RO" b="1" dirty="0" smtClean="0">
                <a:solidFill>
                  <a:schemeClr val="tx1"/>
                </a:solidFill>
              </a:rPr>
              <a:t>Ce face OMS ?</a:t>
            </a:r>
          </a:p>
          <a:p>
            <a:r>
              <a:rPr lang="ro-RO" dirty="0" smtClean="0">
                <a:solidFill>
                  <a:schemeClr val="tx1"/>
                </a:solidFill>
              </a:rPr>
              <a:t>Face eforturi să crească înțelegerea bolii</a:t>
            </a:r>
          </a:p>
          <a:p>
            <a:r>
              <a:rPr lang="ro-RO" dirty="0" smtClean="0">
                <a:solidFill>
                  <a:schemeClr val="tx1"/>
                </a:solidFill>
              </a:rPr>
              <a:t>Furnizează recomandări</a:t>
            </a:r>
          </a:p>
          <a:p>
            <a:r>
              <a:rPr lang="ro-RO" dirty="0">
                <a:solidFill>
                  <a:schemeClr val="tx1"/>
                </a:solidFill>
              </a:rPr>
              <a:t> I</a:t>
            </a:r>
            <a:r>
              <a:rPr lang="ro-RO" dirty="0" smtClean="0">
                <a:solidFill>
                  <a:schemeClr val="tx1"/>
                </a:solidFill>
              </a:rPr>
              <a:t>nformează țările</a:t>
            </a:r>
          </a:p>
          <a:p>
            <a:r>
              <a:rPr lang="ro-RO" dirty="0" smtClean="0">
                <a:solidFill>
                  <a:schemeClr val="tx1"/>
                </a:solidFill>
              </a:rPr>
              <a:t>Se coordonează cu partenerii</a:t>
            </a:r>
          </a:p>
          <a:p>
            <a:r>
              <a:rPr lang="ro-RO" dirty="0">
                <a:solidFill>
                  <a:schemeClr val="tx1"/>
                </a:solidFill>
              </a:rPr>
              <a:t> A</a:t>
            </a:r>
            <a:r>
              <a:rPr lang="ro-RO" dirty="0" smtClean="0">
                <a:solidFill>
                  <a:schemeClr val="tx1"/>
                </a:solidFill>
              </a:rPr>
              <a:t>jută țările să fie pregătite</a:t>
            </a:r>
          </a:p>
          <a:p>
            <a:endParaRPr lang="ro-RO" dirty="0" smtClean="0">
              <a:solidFill>
                <a:schemeClr val="tx1"/>
              </a:solidFill>
            </a:endParaRPr>
          </a:p>
          <a:p>
            <a:endParaRPr lang="en-GB" dirty="0">
              <a:solidFill>
                <a:schemeClr val="tx1"/>
              </a:solidFill>
            </a:endParaRPr>
          </a:p>
        </p:txBody>
      </p:sp>
      <p:pic>
        <p:nvPicPr>
          <p:cNvPr id="4" name="Picture 3"/>
          <p:cNvPicPr>
            <a:picLocks noChangeAspect="1"/>
          </p:cNvPicPr>
          <p:nvPr/>
        </p:nvPicPr>
        <p:blipFill>
          <a:blip r:embed="rId2"/>
          <a:stretch>
            <a:fillRect/>
          </a:stretch>
        </p:blipFill>
        <p:spPr>
          <a:xfrm>
            <a:off x="6777037" y="685800"/>
            <a:ext cx="5038725" cy="5238750"/>
          </a:xfrm>
          <a:prstGeom prst="rect">
            <a:avLst/>
          </a:prstGeom>
        </p:spPr>
      </p:pic>
    </p:spTree>
    <p:extLst>
      <p:ext uri="{BB962C8B-B14F-4D97-AF65-F5344CB8AC3E}">
        <p14:creationId xmlns:p14="http://schemas.microsoft.com/office/powerpoint/2010/main" val="306855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793" y="273824"/>
            <a:ext cx="8534400" cy="760077"/>
          </a:xfrm>
        </p:spPr>
        <p:txBody>
          <a:bodyPr/>
          <a:lstStyle/>
          <a:p>
            <a:r>
              <a:rPr lang="ro-RO" sz="1600" b="1" dirty="0" smtClean="0"/>
              <a:t>SFATURI DE SĂNĂTATE PUBLICĂ</a:t>
            </a:r>
            <a:br>
              <a:rPr lang="ro-RO" sz="1600" b="1" dirty="0" smtClean="0"/>
            </a:br>
            <a:r>
              <a:rPr lang="ro-RO" sz="1600" b="1" dirty="0" smtClean="0"/>
              <a:t>RĂMÂI SĂNĂTOS ȘI PROTEJEAZĂ-TE ÎMPOTRIVA INFECȚIILOR !</a:t>
            </a:r>
            <a:endParaRPr lang="en-GB" sz="1600" b="1" dirty="0"/>
          </a:p>
        </p:txBody>
      </p:sp>
      <p:pic>
        <p:nvPicPr>
          <p:cNvPr id="4" name="Content Placeholder 3"/>
          <p:cNvPicPr>
            <a:picLocks noGrp="1" noChangeAspect="1"/>
          </p:cNvPicPr>
          <p:nvPr>
            <p:ph idx="1"/>
          </p:nvPr>
        </p:nvPicPr>
        <p:blipFill>
          <a:blip r:embed="rId2"/>
          <a:stretch>
            <a:fillRect/>
          </a:stretch>
        </p:blipFill>
        <p:spPr>
          <a:xfrm>
            <a:off x="363682" y="955945"/>
            <a:ext cx="2023920" cy="1339180"/>
          </a:xfrm>
          <a:prstGeom prst="rect">
            <a:avLst/>
          </a:prstGeom>
        </p:spPr>
      </p:pic>
      <p:pic>
        <p:nvPicPr>
          <p:cNvPr id="6" name="Picture 5"/>
          <p:cNvPicPr>
            <a:picLocks noChangeAspect="1"/>
          </p:cNvPicPr>
          <p:nvPr/>
        </p:nvPicPr>
        <p:blipFill>
          <a:blip r:embed="rId3"/>
          <a:stretch>
            <a:fillRect/>
          </a:stretch>
        </p:blipFill>
        <p:spPr>
          <a:xfrm>
            <a:off x="591795" y="4215196"/>
            <a:ext cx="1510750" cy="1776276"/>
          </a:xfrm>
          <a:prstGeom prst="rect">
            <a:avLst/>
          </a:prstGeom>
        </p:spPr>
      </p:pic>
      <p:pic>
        <p:nvPicPr>
          <p:cNvPr id="7" name="Picture 6"/>
          <p:cNvPicPr>
            <a:picLocks noChangeAspect="1"/>
          </p:cNvPicPr>
          <p:nvPr/>
        </p:nvPicPr>
        <p:blipFill>
          <a:blip r:embed="rId4"/>
          <a:stretch>
            <a:fillRect/>
          </a:stretch>
        </p:blipFill>
        <p:spPr>
          <a:xfrm>
            <a:off x="591794" y="2587554"/>
            <a:ext cx="1401163" cy="1497134"/>
          </a:xfrm>
          <a:prstGeom prst="rect">
            <a:avLst/>
          </a:prstGeom>
        </p:spPr>
      </p:pic>
      <p:pic>
        <p:nvPicPr>
          <p:cNvPr id="8" name="Picture 7"/>
          <p:cNvPicPr>
            <a:picLocks noChangeAspect="1"/>
          </p:cNvPicPr>
          <p:nvPr/>
        </p:nvPicPr>
        <p:blipFill>
          <a:blip r:embed="rId5"/>
          <a:stretch>
            <a:fillRect/>
          </a:stretch>
        </p:blipFill>
        <p:spPr>
          <a:xfrm>
            <a:off x="9219042" y="3340461"/>
            <a:ext cx="1545939" cy="1393143"/>
          </a:xfrm>
          <a:prstGeom prst="rect">
            <a:avLst/>
          </a:prstGeom>
        </p:spPr>
      </p:pic>
      <p:sp>
        <p:nvSpPr>
          <p:cNvPr id="9" name="TextBox 8"/>
          <p:cNvSpPr txBox="1"/>
          <p:nvPr/>
        </p:nvSpPr>
        <p:spPr>
          <a:xfrm>
            <a:off x="2743200" y="1163782"/>
            <a:ext cx="6120245" cy="4185761"/>
          </a:xfrm>
          <a:prstGeom prst="rect">
            <a:avLst/>
          </a:prstGeom>
          <a:noFill/>
        </p:spPr>
        <p:txBody>
          <a:bodyPr wrap="square" rtlCol="0">
            <a:spAutoFit/>
          </a:bodyPr>
          <a:lstStyle/>
          <a:p>
            <a:r>
              <a:rPr lang="ro-RO" sz="1400" dirty="0" smtClean="0"/>
              <a:t>Spălați-vă des pe mâini folosind apă și săpun sau  soluție alcoolică de curățat pe mâini</a:t>
            </a:r>
          </a:p>
          <a:p>
            <a:endParaRPr lang="ro-RO" sz="1400" dirty="0"/>
          </a:p>
          <a:p>
            <a:r>
              <a:rPr lang="ro-RO" sz="1400" dirty="0" smtClean="0"/>
              <a:t>Acoperiți-vă gura și nasul cu o mască medicală, batistă sau  folosiți </a:t>
            </a:r>
            <a:r>
              <a:rPr lang="en-US" sz="1400" dirty="0" smtClean="0"/>
              <a:t>plica </a:t>
            </a:r>
            <a:r>
              <a:rPr lang="en-US" sz="1400" dirty="0" err="1" smtClean="0"/>
              <a:t>cotului</a:t>
            </a:r>
            <a:r>
              <a:rPr lang="en-US" sz="1400" dirty="0" smtClean="0"/>
              <a:t> </a:t>
            </a:r>
            <a:r>
              <a:rPr lang="ro-RO" sz="1400" dirty="0" smtClean="0"/>
              <a:t>atunci când tușiți sau strănutați</a:t>
            </a:r>
          </a:p>
          <a:p>
            <a:r>
              <a:rPr lang="ro-RO" sz="1400" dirty="0" smtClean="0"/>
              <a:t>Spălați-vă pe mâini după acee</a:t>
            </a:r>
            <a:r>
              <a:rPr lang="en-US" sz="1400" dirty="0" smtClean="0"/>
              <a:t>a</a:t>
            </a:r>
            <a:r>
              <a:rPr lang="ro-RO" sz="1400" dirty="0" smtClean="0"/>
              <a:t> și aruncați masca sau batista.</a:t>
            </a:r>
          </a:p>
          <a:p>
            <a:endParaRPr lang="ro-RO" sz="1400" dirty="0"/>
          </a:p>
          <a:p>
            <a:r>
              <a:rPr lang="ro-RO" sz="1400" dirty="0" smtClean="0"/>
              <a:t>Evitați contactul personal  apropiat cu persoanele ce prezintă febră și tușesc sau strănută și mergeți la medic dacă aveți febră, tușiți sau aveți dificultăți </a:t>
            </a:r>
            <a:r>
              <a:rPr lang="en-US" sz="1400" dirty="0" smtClean="0"/>
              <a:t>la</a:t>
            </a:r>
            <a:r>
              <a:rPr lang="ro-RO" sz="1400" dirty="0" smtClean="0"/>
              <a:t> respi</a:t>
            </a:r>
            <a:r>
              <a:rPr lang="en-US" sz="1400" dirty="0" smtClean="0"/>
              <a:t>r</a:t>
            </a:r>
            <a:r>
              <a:rPr lang="ro-RO" sz="1400" dirty="0" smtClean="0"/>
              <a:t>ație.</a:t>
            </a:r>
          </a:p>
          <a:p>
            <a:endParaRPr lang="ro-RO" sz="1400" dirty="0"/>
          </a:p>
          <a:p>
            <a:endParaRPr lang="ro-RO" sz="1400" dirty="0" smtClean="0"/>
          </a:p>
          <a:p>
            <a:r>
              <a:rPr lang="ro-RO" sz="1400" dirty="0" smtClean="0"/>
              <a:t>Dacă vă îmbolnăviți în timp ce călătoriți , cereți ajutor medical cât mai repede și  informați personalul sanitar despre istoricul de călătorie</a:t>
            </a:r>
          </a:p>
          <a:p>
            <a:endParaRPr lang="ro-RO" sz="1400" dirty="0"/>
          </a:p>
          <a:p>
            <a:r>
              <a:rPr lang="ro-RO" sz="1400" dirty="0" smtClean="0"/>
              <a:t>Atunci când vizitați piețe unde se comercializează animale vii, evitați contactul direct neprotejat cu animalele vii și cu suprafețele care au fost în contact cu aceste animale</a:t>
            </a:r>
            <a:endParaRPr lang="en-GB" sz="1400" dirty="0"/>
          </a:p>
        </p:txBody>
      </p:sp>
    </p:spTree>
    <p:extLst>
      <p:ext uri="{BB962C8B-B14F-4D97-AF65-F5344CB8AC3E}">
        <p14:creationId xmlns:p14="http://schemas.microsoft.com/office/powerpoint/2010/main" val="95737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49" y="5535571"/>
            <a:ext cx="6288088" cy="863986"/>
          </a:xfrm>
        </p:spPr>
        <p:txBody>
          <a:bodyPr>
            <a:normAutofit/>
          </a:bodyPr>
          <a:lstStyle/>
          <a:p>
            <a:r>
              <a:rPr lang="ro-RO" sz="2400" b="1" dirty="0" smtClean="0"/>
              <a:t>Sfaturi de călătorie cu avionul: </a:t>
            </a:r>
            <a:r>
              <a:rPr lang="ro-RO" sz="2400" b="1" dirty="0"/>
              <a:t>RĂMÂI SĂNĂTOS  CÂND CĂLĂTOREșTI !</a:t>
            </a:r>
            <a:endParaRPr lang="en-GB" sz="2400" b="1" dirty="0"/>
          </a:p>
        </p:txBody>
      </p:sp>
      <p:pic>
        <p:nvPicPr>
          <p:cNvPr id="5" name="Content Placeholder 4"/>
          <p:cNvPicPr>
            <a:picLocks noGrp="1" noChangeAspect="1"/>
          </p:cNvPicPr>
          <p:nvPr>
            <p:ph idx="1"/>
          </p:nvPr>
        </p:nvPicPr>
        <p:blipFill>
          <a:blip r:embed="rId2"/>
          <a:stretch>
            <a:fillRect/>
          </a:stretch>
        </p:blipFill>
        <p:spPr>
          <a:xfrm>
            <a:off x="225281" y="139628"/>
            <a:ext cx="1577123" cy="972199"/>
          </a:xfrm>
          <a:prstGeom prst="rect">
            <a:avLst/>
          </a:prstGeom>
        </p:spPr>
      </p:pic>
      <p:pic>
        <p:nvPicPr>
          <p:cNvPr id="4" name="Picture 3"/>
          <p:cNvPicPr>
            <a:picLocks noChangeAspect="1"/>
          </p:cNvPicPr>
          <p:nvPr/>
        </p:nvPicPr>
        <p:blipFill>
          <a:blip r:embed="rId3"/>
          <a:stretch>
            <a:fillRect/>
          </a:stretch>
        </p:blipFill>
        <p:spPr>
          <a:xfrm>
            <a:off x="8915400" y="4989764"/>
            <a:ext cx="3276599" cy="1868236"/>
          </a:xfrm>
          <a:prstGeom prst="rect">
            <a:avLst/>
          </a:prstGeom>
        </p:spPr>
      </p:pic>
      <p:sp>
        <p:nvSpPr>
          <p:cNvPr id="6" name="TextBox 5"/>
          <p:cNvSpPr txBox="1"/>
          <p:nvPr/>
        </p:nvSpPr>
        <p:spPr>
          <a:xfrm>
            <a:off x="1802404" y="353291"/>
            <a:ext cx="9305478" cy="5170646"/>
          </a:xfrm>
          <a:prstGeom prst="rect">
            <a:avLst/>
          </a:prstGeom>
          <a:noFill/>
        </p:spPr>
        <p:txBody>
          <a:bodyPr wrap="square" rtlCol="0">
            <a:spAutoFit/>
          </a:bodyPr>
          <a:lstStyle/>
          <a:p>
            <a:r>
              <a:rPr lang="ro-RO" sz="1400" b="1" dirty="0" smtClean="0"/>
              <a:t>Înainte de plecare</a:t>
            </a:r>
          </a:p>
          <a:p>
            <a:r>
              <a:rPr lang="ro-RO" sz="1400" dirty="0" smtClean="0"/>
              <a:t>Evitați să călătoriți dacă aveți febră și tușiți</a:t>
            </a:r>
          </a:p>
          <a:p>
            <a:endParaRPr lang="ro-RO" sz="1400" dirty="0"/>
          </a:p>
          <a:p>
            <a:r>
              <a:rPr lang="ro-RO" sz="1400" dirty="0" smtClean="0"/>
              <a:t>Dacă aveți febră, tușiți și aveți dificultăți </a:t>
            </a:r>
            <a:r>
              <a:rPr lang="en-US" sz="1400" dirty="0" smtClean="0"/>
              <a:t>la </a:t>
            </a:r>
            <a:r>
              <a:rPr lang="ro-RO" sz="1400" dirty="0" smtClean="0"/>
              <a:t>respirație</a:t>
            </a:r>
            <a:r>
              <a:rPr lang="en-US" sz="1400" dirty="0" smtClean="0"/>
              <a:t>,</a:t>
            </a:r>
            <a:r>
              <a:rPr lang="ro-RO" sz="1400" dirty="0" smtClean="0"/>
              <a:t> consultați un medic și informați-l despre istoricul călătoriilor</a:t>
            </a:r>
          </a:p>
          <a:p>
            <a:endParaRPr lang="ro-RO" sz="1400" dirty="0"/>
          </a:p>
          <a:p>
            <a:r>
              <a:rPr lang="ro-RO" sz="1400" b="1" dirty="0" smtClean="0"/>
              <a:t>În timpul călătoriei cu avionul</a:t>
            </a:r>
          </a:p>
          <a:p>
            <a:endParaRPr lang="ro-RO" sz="1400" dirty="0" smtClean="0"/>
          </a:p>
          <a:p>
            <a:pPr marL="285750" indent="-285750">
              <a:buFont typeface="Arial" panose="020B0604020202020204" pitchFamily="34" charset="0"/>
              <a:buChar char="•"/>
            </a:pPr>
            <a:r>
              <a:rPr lang="ro-RO" sz="1400" dirty="0" smtClean="0"/>
              <a:t>Evitați contactul apropiat cu persoanele care au febră și tușesc</a:t>
            </a:r>
          </a:p>
          <a:p>
            <a:pPr marL="285750" indent="-285750">
              <a:buFont typeface="Arial" panose="020B0604020202020204" pitchFamily="34" charset="0"/>
              <a:buChar char="•"/>
            </a:pPr>
            <a:r>
              <a:rPr lang="ro-RO" sz="1400" dirty="0" smtClean="0"/>
              <a:t>Spălați-vă pe mâini frecvent cu apă și săpun sau cu soluție alcoolică pentru dezinfecția mâinilor</a:t>
            </a:r>
          </a:p>
          <a:p>
            <a:pPr marL="285750" indent="-285750">
              <a:buFont typeface="Arial" panose="020B0604020202020204" pitchFamily="34" charset="0"/>
              <a:buChar char="•"/>
            </a:pPr>
            <a:r>
              <a:rPr lang="ro-RO" sz="1400" dirty="0" smtClean="0"/>
              <a:t>Evitați să vă atingeți ochii, nasul sau gura</a:t>
            </a:r>
          </a:p>
          <a:p>
            <a:pPr marL="285750" indent="-285750">
              <a:buFont typeface="Arial" panose="020B0604020202020204" pitchFamily="34" charset="0"/>
              <a:buChar char="•"/>
            </a:pPr>
            <a:r>
              <a:rPr lang="ro-RO" sz="1400" dirty="0" smtClean="0"/>
              <a:t>Atunci când tușiți sau strănutați acoperiți-vă gura și nasul cu </a:t>
            </a:r>
            <a:r>
              <a:rPr lang="en-US" sz="1400" dirty="0" smtClean="0"/>
              <a:t>plica </a:t>
            </a:r>
            <a:r>
              <a:rPr lang="en-US" sz="1400" dirty="0" err="1" smtClean="0"/>
              <a:t>cotului</a:t>
            </a:r>
            <a:r>
              <a:rPr lang="en-US" sz="1400" dirty="0" smtClean="0"/>
              <a:t> </a:t>
            </a:r>
            <a:r>
              <a:rPr lang="ro-RO" sz="1400" dirty="0" smtClean="0"/>
              <a:t>sau cu o batistă – aruncați batista imediat și spălați-vă pe mâini</a:t>
            </a:r>
          </a:p>
          <a:p>
            <a:pPr marL="285750" indent="-285750">
              <a:buFont typeface="Arial" panose="020B0604020202020204" pitchFamily="34" charset="0"/>
              <a:buChar char="•"/>
            </a:pPr>
            <a:r>
              <a:rPr lang="ro-RO" sz="1400" dirty="0" smtClean="0"/>
              <a:t>Dacă alegeți să purtați o mască de față, asigurați-vă că aveți nasul și gura acoperite. Evitați atingerea măștii după ce ați pus-o pe față, aruncați imediat măștile de unică folosință după fiecare utilizare și spălați-vă pe mâini după îndepărtarea măștii</a:t>
            </a:r>
          </a:p>
          <a:p>
            <a:pPr marL="285750" indent="-285750">
              <a:buFont typeface="Arial" panose="020B0604020202020204" pitchFamily="34" charset="0"/>
              <a:buChar char="•"/>
            </a:pPr>
            <a:r>
              <a:rPr lang="ro-RO" sz="1400" dirty="0" smtClean="0"/>
              <a:t>Dacă vă îmbolnăviți în timp ce călătoriți, vă rugăm să informați echipajul avionului și să cereți ajutor medical cât mai repede</a:t>
            </a:r>
          </a:p>
          <a:p>
            <a:pPr marL="285750" indent="-285750">
              <a:buFont typeface="Arial" panose="020B0604020202020204" pitchFamily="34" charset="0"/>
              <a:buChar char="•"/>
            </a:pPr>
            <a:r>
              <a:rPr lang="ro-RO" sz="1400" dirty="0" smtClean="0"/>
              <a:t>Dacă cereți ajutor medical vă rugăm să informați personalul medical despre istoricul călătoriei</a:t>
            </a:r>
          </a:p>
          <a:p>
            <a:pPr marL="285750" indent="-285750">
              <a:buFont typeface="Arial" panose="020B0604020202020204" pitchFamily="34" charset="0"/>
              <a:buChar char="•"/>
            </a:pPr>
            <a:r>
              <a:rPr lang="ro-RO" sz="1400" dirty="0" smtClean="0"/>
              <a:t>Dacă aveți febră, tușiți și aveți dificultate </a:t>
            </a:r>
            <a:r>
              <a:rPr lang="en-US" sz="1400" dirty="0" smtClean="0"/>
              <a:t>l</a:t>
            </a:r>
            <a:r>
              <a:rPr lang="ro-RO" sz="1400" dirty="0" smtClean="0"/>
              <a:t>a respira</a:t>
            </a:r>
            <a:r>
              <a:rPr lang="en-US" sz="1400" dirty="0" err="1" smtClean="0"/>
              <a:t>ţie</a:t>
            </a:r>
            <a:r>
              <a:rPr lang="en-US" sz="1400" dirty="0" smtClean="0"/>
              <a:t>, </a:t>
            </a:r>
            <a:r>
              <a:rPr lang="ro-RO" sz="1400" dirty="0" smtClean="0"/>
              <a:t> cereți ajutor medical cât mai curând și informați personalul medical despre istoricul călătoriilor </a:t>
            </a:r>
          </a:p>
          <a:p>
            <a:pPr marL="285750" indent="-285750">
              <a:buFont typeface="Arial" panose="020B0604020202020204" pitchFamily="34" charset="0"/>
              <a:buChar char="•"/>
            </a:pPr>
            <a:r>
              <a:rPr lang="ro-RO" sz="1400" dirty="0" smtClean="0"/>
              <a:t>Evitați să scuipați</a:t>
            </a:r>
          </a:p>
          <a:p>
            <a:endParaRPr lang="ro-RO" sz="1100" dirty="0"/>
          </a:p>
          <a:p>
            <a:endParaRPr lang="en-GB" sz="1100" dirty="0"/>
          </a:p>
        </p:txBody>
      </p:sp>
    </p:spTree>
    <p:extLst>
      <p:ext uri="{BB962C8B-B14F-4D97-AF65-F5344CB8AC3E}">
        <p14:creationId xmlns:p14="http://schemas.microsoft.com/office/powerpoint/2010/main" val="132526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4" y="0"/>
            <a:ext cx="8792297" cy="853595"/>
          </a:xfrm>
        </p:spPr>
        <p:txBody>
          <a:bodyPr>
            <a:normAutofit/>
          </a:bodyPr>
          <a:lstStyle/>
          <a:p>
            <a:r>
              <a:rPr lang="ro-RO" sz="2000" b="1" dirty="0" smtClean="0"/>
              <a:t>SFATURI DE CĂLĂTORIE CU TRENUL: </a:t>
            </a:r>
            <a:r>
              <a:rPr lang="ro-RO" sz="2000" b="1" dirty="0"/>
              <a:t>RĂMÂI SĂNĂTOS </a:t>
            </a:r>
            <a:r>
              <a:rPr lang="ro-RO" sz="2000" b="1" dirty="0" smtClean="0"/>
              <a:t> CÂND CĂLĂTOREșTI !</a:t>
            </a:r>
            <a:endParaRPr lang="en-GB" sz="2000" b="1" dirty="0"/>
          </a:p>
        </p:txBody>
      </p:sp>
      <p:sp>
        <p:nvSpPr>
          <p:cNvPr id="3" name="Content Placeholder 2"/>
          <p:cNvSpPr>
            <a:spLocks noGrp="1"/>
          </p:cNvSpPr>
          <p:nvPr>
            <p:ph idx="1"/>
          </p:nvPr>
        </p:nvSpPr>
        <p:spPr>
          <a:xfrm>
            <a:off x="694602" y="1943100"/>
            <a:ext cx="10298979" cy="3615267"/>
          </a:xfrm>
        </p:spPr>
        <p:txBody>
          <a:bodyPr>
            <a:noAutofit/>
          </a:bodyPr>
          <a:lstStyle/>
          <a:p>
            <a:r>
              <a:rPr lang="ro-RO" sz="1200" b="1" dirty="0">
                <a:solidFill>
                  <a:schemeClr val="tx1"/>
                </a:solidFill>
              </a:rPr>
              <a:t>Înainte de plecare</a:t>
            </a:r>
          </a:p>
          <a:p>
            <a:r>
              <a:rPr lang="ro-RO" sz="1200" dirty="0">
                <a:solidFill>
                  <a:schemeClr val="tx1"/>
                </a:solidFill>
              </a:rPr>
              <a:t>Evitați să călătoriți dacă aveți febră și tușiți</a:t>
            </a:r>
          </a:p>
          <a:p>
            <a:r>
              <a:rPr lang="ro-RO" sz="1200" dirty="0" smtClean="0">
                <a:solidFill>
                  <a:schemeClr val="tx1"/>
                </a:solidFill>
              </a:rPr>
              <a:t>Dacă </a:t>
            </a:r>
            <a:r>
              <a:rPr lang="ro-RO" sz="1200" dirty="0">
                <a:solidFill>
                  <a:schemeClr val="tx1"/>
                </a:solidFill>
              </a:rPr>
              <a:t>aveți febră, tușiți și aveți dificultăți </a:t>
            </a:r>
            <a:r>
              <a:rPr lang="en-US" sz="1200" dirty="0" smtClean="0">
                <a:solidFill>
                  <a:schemeClr val="tx1"/>
                </a:solidFill>
              </a:rPr>
              <a:t>la</a:t>
            </a:r>
            <a:r>
              <a:rPr lang="ro-RO" sz="1200" dirty="0" smtClean="0">
                <a:solidFill>
                  <a:schemeClr val="tx1"/>
                </a:solidFill>
              </a:rPr>
              <a:t> </a:t>
            </a:r>
            <a:r>
              <a:rPr lang="ro-RO" sz="1200" dirty="0">
                <a:solidFill>
                  <a:schemeClr val="tx1"/>
                </a:solidFill>
              </a:rPr>
              <a:t>respirație consultați un medic și informați-l despre istoricul călătoriilor</a:t>
            </a:r>
          </a:p>
          <a:p>
            <a:pPr marL="0" indent="0">
              <a:buNone/>
            </a:pPr>
            <a:endParaRPr lang="ro-RO" sz="1200" dirty="0">
              <a:solidFill>
                <a:schemeClr val="tx1"/>
              </a:solidFill>
            </a:endParaRPr>
          </a:p>
          <a:p>
            <a:r>
              <a:rPr lang="ro-RO" sz="1200" b="1" dirty="0">
                <a:solidFill>
                  <a:schemeClr val="tx1"/>
                </a:solidFill>
              </a:rPr>
              <a:t>În timpul călătoriei cu </a:t>
            </a:r>
            <a:r>
              <a:rPr lang="en-US" sz="1200" b="1" dirty="0" err="1" smtClean="0">
                <a:solidFill>
                  <a:schemeClr val="tx1"/>
                </a:solidFill>
              </a:rPr>
              <a:t>trenul</a:t>
            </a:r>
            <a:endParaRPr lang="ro-RO" sz="1200" b="1" dirty="0">
              <a:solidFill>
                <a:schemeClr val="tx1"/>
              </a:solidFill>
            </a:endParaRPr>
          </a:p>
          <a:p>
            <a:pPr>
              <a:buFont typeface="Arial" panose="020B0604020202020204" pitchFamily="34" charset="0"/>
              <a:buChar char="•"/>
            </a:pPr>
            <a:r>
              <a:rPr lang="ro-RO" sz="1200" dirty="0" smtClean="0">
                <a:solidFill>
                  <a:schemeClr val="tx1"/>
                </a:solidFill>
              </a:rPr>
              <a:t>Evitați </a:t>
            </a:r>
            <a:r>
              <a:rPr lang="ro-RO" sz="1200" dirty="0">
                <a:solidFill>
                  <a:schemeClr val="tx1"/>
                </a:solidFill>
              </a:rPr>
              <a:t>contactul apropiat cu persoanele care au febră și tușesc</a:t>
            </a:r>
          </a:p>
          <a:p>
            <a:pPr>
              <a:buFont typeface="Arial" panose="020B0604020202020204" pitchFamily="34" charset="0"/>
              <a:buChar char="•"/>
            </a:pPr>
            <a:r>
              <a:rPr lang="ro-RO" sz="1200" dirty="0">
                <a:solidFill>
                  <a:schemeClr val="tx1"/>
                </a:solidFill>
              </a:rPr>
              <a:t>Spălați-vă pe mâini frecvent cu apă și săpun sau cu soluție alcoolică pentru dezinfecția mâinilor</a:t>
            </a:r>
          </a:p>
          <a:p>
            <a:pPr>
              <a:buFont typeface="Arial" panose="020B0604020202020204" pitchFamily="34" charset="0"/>
              <a:buChar char="•"/>
            </a:pPr>
            <a:r>
              <a:rPr lang="ro-RO" sz="1200" dirty="0">
                <a:solidFill>
                  <a:schemeClr val="tx1"/>
                </a:solidFill>
              </a:rPr>
              <a:t>Evitați să vă atingeți ochii, nasul sau gura</a:t>
            </a:r>
          </a:p>
          <a:p>
            <a:pPr>
              <a:buFont typeface="Arial" panose="020B0604020202020204" pitchFamily="34" charset="0"/>
              <a:buChar char="•"/>
            </a:pPr>
            <a:r>
              <a:rPr lang="ro-RO" sz="1200" dirty="0">
                <a:solidFill>
                  <a:schemeClr val="tx1"/>
                </a:solidFill>
              </a:rPr>
              <a:t>Atunci când tușiți sau strănutați acoperiți-vă gura și nasul cu cotul indoit sau cu o batistă – aruncați batista imediat și spălați-vă pe </a:t>
            </a:r>
            <a:r>
              <a:rPr lang="ro-RO" sz="1200" dirty="0" smtClean="0">
                <a:solidFill>
                  <a:schemeClr val="tx1"/>
                </a:solidFill>
              </a:rPr>
              <a:t>mâini .Dacă </a:t>
            </a:r>
            <a:r>
              <a:rPr lang="ro-RO" sz="1200" dirty="0">
                <a:solidFill>
                  <a:schemeClr val="tx1"/>
                </a:solidFill>
              </a:rPr>
              <a:t>alegeți să purtați o mască de față, asigurați-vă că aveți nasul și gura acoperite. Evitați atingerea măștii după ce ați pus-o pe față, aruncați imediat măștile de unică folosință după fiecare utilizare și spălați-vă pe mâini după îndepărtarea </a:t>
            </a:r>
            <a:r>
              <a:rPr lang="ro-RO" sz="1200" dirty="0" smtClean="0">
                <a:solidFill>
                  <a:schemeClr val="tx1"/>
                </a:solidFill>
              </a:rPr>
              <a:t>măștii</a:t>
            </a:r>
          </a:p>
          <a:p>
            <a:pPr>
              <a:buFont typeface="Arial" panose="020B0604020202020204" pitchFamily="34" charset="0"/>
              <a:buChar char="•"/>
            </a:pPr>
            <a:r>
              <a:rPr lang="ro-RO" sz="1200" dirty="0" smtClean="0">
                <a:solidFill>
                  <a:schemeClr val="tx1"/>
                </a:solidFill>
              </a:rPr>
              <a:t>Evitați să călătoriți cu animale. Evitați contactul cu acestea</a:t>
            </a:r>
          </a:p>
          <a:p>
            <a:pPr>
              <a:buFont typeface="Arial" panose="020B0604020202020204" pitchFamily="34" charset="0"/>
              <a:buChar char="•"/>
            </a:pPr>
            <a:r>
              <a:rPr lang="ro-RO" sz="1200" dirty="0" smtClean="0">
                <a:solidFill>
                  <a:schemeClr val="tx1"/>
                </a:solidFill>
              </a:rPr>
              <a:t>Mâncați doar alimente bine preparate termic</a:t>
            </a:r>
            <a:endParaRPr lang="ro-RO" sz="1200" dirty="0">
              <a:solidFill>
                <a:schemeClr val="tx1"/>
              </a:solidFill>
            </a:endParaRPr>
          </a:p>
          <a:p>
            <a:pPr>
              <a:buFont typeface="Arial" panose="020B0604020202020204" pitchFamily="34" charset="0"/>
              <a:buChar char="•"/>
            </a:pPr>
            <a:r>
              <a:rPr lang="ro-RO" sz="1200" dirty="0">
                <a:solidFill>
                  <a:schemeClr val="tx1"/>
                </a:solidFill>
              </a:rPr>
              <a:t>Dacă vă îmbolnăviți în timp ce călătoriți, vă rugăm să informați </a:t>
            </a:r>
            <a:r>
              <a:rPr lang="en-US" sz="1200" dirty="0" err="1" smtClean="0">
                <a:solidFill>
                  <a:schemeClr val="tx1"/>
                </a:solidFill>
              </a:rPr>
              <a:t>însoţitorul</a:t>
            </a:r>
            <a:r>
              <a:rPr lang="en-US" sz="1200" dirty="0" smtClean="0">
                <a:solidFill>
                  <a:schemeClr val="tx1"/>
                </a:solidFill>
              </a:rPr>
              <a:t> de </a:t>
            </a:r>
            <a:r>
              <a:rPr lang="en-US" sz="1200" dirty="0" err="1" smtClean="0">
                <a:solidFill>
                  <a:schemeClr val="tx1"/>
                </a:solidFill>
              </a:rPr>
              <a:t>tren</a:t>
            </a:r>
            <a:r>
              <a:rPr lang="ro-RO" sz="1200" dirty="0" smtClean="0">
                <a:solidFill>
                  <a:schemeClr val="tx1"/>
                </a:solidFill>
              </a:rPr>
              <a:t>  </a:t>
            </a:r>
            <a:r>
              <a:rPr lang="ro-RO" sz="1200" dirty="0">
                <a:solidFill>
                  <a:schemeClr val="tx1"/>
                </a:solidFill>
              </a:rPr>
              <a:t>și să cereți ajutor medical cât mai repede</a:t>
            </a:r>
          </a:p>
          <a:p>
            <a:pPr>
              <a:buFont typeface="Arial" panose="020B0604020202020204" pitchFamily="34" charset="0"/>
              <a:buChar char="•"/>
            </a:pPr>
            <a:r>
              <a:rPr lang="ro-RO" sz="1200" dirty="0">
                <a:solidFill>
                  <a:schemeClr val="tx1"/>
                </a:solidFill>
              </a:rPr>
              <a:t>Dacă cereți ajutor medical vă rugăm să informați personalul medical despre istoricul călătoriei</a:t>
            </a:r>
          </a:p>
          <a:p>
            <a:pPr>
              <a:buFont typeface="Arial" panose="020B0604020202020204" pitchFamily="34" charset="0"/>
              <a:buChar char="•"/>
            </a:pPr>
            <a:r>
              <a:rPr lang="ro-RO" sz="1200" dirty="0">
                <a:solidFill>
                  <a:schemeClr val="tx1"/>
                </a:solidFill>
              </a:rPr>
              <a:t>Dacă aveți febră, tușiți și aveți dificultate în a respira cereți ajutor medical cât mai curând și informați personalul medical despre istoricul călătoriilor </a:t>
            </a:r>
          </a:p>
          <a:p>
            <a:pPr>
              <a:buFont typeface="Arial" panose="020B0604020202020204" pitchFamily="34" charset="0"/>
              <a:buChar char="•"/>
            </a:pPr>
            <a:r>
              <a:rPr lang="ro-RO" sz="1200" dirty="0">
                <a:solidFill>
                  <a:schemeClr val="tx1"/>
                </a:solidFill>
              </a:rPr>
              <a:t>Evitați să scuipați</a:t>
            </a:r>
          </a:p>
          <a:p>
            <a:endParaRPr lang="en-GB" sz="1200" dirty="0">
              <a:solidFill>
                <a:schemeClr val="tx1"/>
              </a:solidFill>
            </a:endParaRPr>
          </a:p>
        </p:txBody>
      </p:sp>
      <p:pic>
        <p:nvPicPr>
          <p:cNvPr id="5" name="Picture 4"/>
          <p:cNvPicPr>
            <a:picLocks noChangeAspect="1"/>
          </p:cNvPicPr>
          <p:nvPr/>
        </p:nvPicPr>
        <p:blipFill>
          <a:blip r:embed="rId2"/>
          <a:stretch>
            <a:fillRect/>
          </a:stretch>
        </p:blipFill>
        <p:spPr>
          <a:xfrm>
            <a:off x="10381817" y="5640140"/>
            <a:ext cx="1810183" cy="1217860"/>
          </a:xfrm>
          <a:prstGeom prst="rect">
            <a:avLst/>
          </a:prstGeom>
        </p:spPr>
      </p:pic>
      <p:pic>
        <p:nvPicPr>
          <p:cNvPr id="6" name="Picture 5"/>
          <p:cNvPicPr>
            <a:picLocks noChangeAspect="1"/>
          </p:cNvPicPr>
          <p:nvPr/>
        </p:nvPicPr>
        <p:blipFill>
          <a:blip r:embed="rId3"/>
          <a:stretch>
            <a:fillRect/>
          </a:stretch>
        </p:blipFill>
        <p:spPr>
          <a:xfrm>
            <a:off x="10014671" y="156729"/>
            <a:ext cx="1784075" cy="1058141"/>
          </a:xfrm>
          <a:prstGeom prst="rect">
            <a:avLst/>
          </a:prstGeom>
        </p:spPr>
      </p:pic>
    </p:spTree>
    <p:extLst>
      <p:ext uri="{BB962C8B-B14F-4D97-AF65-F5344CB8AC3E}">
        <p14:creationId xmlns:p14="http://schemas.microsoft.com/office/powerpoint/2010/main" val="71698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Reducerea riscului de infecție</a:t>
            </a:r>
            <a:endParaRPr lang="en-GB" dirty="0"/>
          </a:p>
        </p:txBody>
      </p:sp>
      <p:pic>
        <p:nvPicPr>
          <p:cNvPr id="4" name="Content Placeholder 3"/>
          <p:cNvPicPr>
            <a:picLocks noGrp="1" noChangeAspect="1"/>
          </p:cNvPicPr>
          <p:nvPr>
            <p:ph idx="1"/>
          </p:nvPr>
        </p:nvPicPr>
        <p:blipFill>
          <a:blip r:embed="rId2"/>
          <a:stretch>
            <a:fillRect/>
          </a:stretch>
        </p:blipFill>
        <p:spPr>
          <a:xfrm>
            <a:off x="1049449" y="706582"/>
            <a:ext cx="4333363" cy="3614738"/>
          </a:xfrm>
          <a:prstGeom prst="rect">
            <a:avLst/>
          </a:prstGeom>
        </p:spPr>
      </p:pic>
      <p:pic>
        <p:nvPicPr>
          <p:cNvPr id="5" name="Picture 4"/>
          <p:cNvPicPr>
            <a:picLocks noChangeAspect="1"/>
          </p:cNvPicPr>
          <p:nvPr/>
        </p:nvPicPr>
        <p:blipFill>
          <a:blip r:embed="rId3"/>
          <a:stretch>
            <a:fillRect/>
          </a:stretch>
        </p:blipFill>
        <p:spPr>
          <a:xfrm>
            <a:off x="6197311" y="538596"/>
            <a:ext cx="3765986" cy="3782724"/>
          </a:xfrm>
          <a:prstGeom prst="rect">
            <a:avLst/>
          </a:prstGeom>
        </p:spPr>
      </p:pic>
    </p:spTree>
    <p:extLst>
      <p:ext uri="{BB962C8B-B14F-4D97-AF65-F5344CB8AC3E}">
        <p14:creationId xmlns:p14="http://schemas.microsoft.com/office/powerpoint/2010/main" val="392065482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247</TotalTime>
  <Words>918</Words>
  <Application>Microsoft Office PowerPoint</Application>
  <PresentationFormat>Custom</PresentationFormat>
  <Paragraphs>91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Slice</vt:lpstr>
      <vt:lpstr>Reteaua de informare OMS privind epidemiile</vt:lpstr>
      <vt:lpstr>Ce este coronavirusul ? Coronavirusurile sunt o familie de virusuri care infectează atât animalele, cât și oamenii. Coronavirusurile umane pot cauza simptome similare răcelii comune, în vreme ce altele cauzează boli mai severe (precum MERS – sindromul respirator din orientul mijlociu și SARS – sindromul respirator acut sever). Anumite coronavirusuri descoperite la animale pot infecta oamenii – acestea sunt cunoscute ca boli zoonotice.   Cum se răspândește coronavirusul? Coronavirusurile umane se răspândesc prin picături (tuse și strănut) și contact personal neprotejat cu o persoană infectată (atingere, strângere de mână).  Care sunt simptomele ? Semnele și simptomele sunt de obicei respiratorii și includ febră, tuse, dificultăţi la  respirație și alte simptome asemănătoare răcelii comune. </vt:lpstr>
      <vt:lpstr>Ce se știe despre boala identificată în China la Wuhan?   - Este cauzată de un coronavirus nou numit SARS-CoV-2  - Infectarea cu acest virus duce la boli respiratorii ce pot fi moderate sau severe  - Unii dintre pacienții infectați au murit din cauza infecției (persoanele cu boli pre-existente au  un risc mai mare de a face o boală severă care să ducă la deces)    Ce nu se știe despre boală ?  - de unde provine   - cât de ușor se răspândește printre oameni   - cine este vulnerabil la infecție </vt:lpstr>
      <vt:lpstr>Zoonozele șI raspândirea în rândul oamenilor</vt:lpstr>
      <vt:lpstr>Ce se face pentru controlul epidemiei</vt:lpstr>
      <vt:lpstr>SFATURI DE SĂNĂTATE PUBLICĂ RĂMÂI SĂNĂTOS ȘI PROTEJEAZĂ-TE ÎMPOTRIVA INFECȚIILOR !</vt:lpstr>
      <vt:lpstr>Sfaturi de călătorie cu avionul: RĂMÂI SĂNĂTOS  CÂND CĂLĂTOREșTI !</vt:lpstr>
      <vt:lpstr>SFATURI DE CĂLĂTORIE CU TRENUL: RĂMÂI SĂNĂTOS  CÂND CĂLĂTOREșTI !</vt:lpstr>
      <vt:lpstr>Reducerea riscului de infecție</vt:lpstr>
      <vt:lpstr>Ghid de siguranță alimentară</vt:lpstr>
      <vt:lpstr>Ghid pentru piețele umede</vt:lpstr>
      <vt:lpstr>MAI MULTE INFORMAȚII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Reteaua de informare OMS privind epidemiile</dc:title>
  <dc:creator>User</dc:creator>
  <cp:lastModifiedBy>AndreeaN</cp:lastModifiedBy>
  <cp:revision>63</cp:revision>
  <dcterms:created xsi:type="dcterms:W3CDTF">2020-01-27T12:04:43Z</dcterms:created>
  <dcterms:modified xsi:type="dcterms:W3CDTF">2020-02-24T09:20:38Z</dcterms:modified>
</cp:coreProperties>
</file>